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306" r:id="rId3"/>
    <p:sldId id="308" r:id="rId4"/>
    <p:sldId id="311" r:id="rId5"/>
    <p:sldId id="309" r:id="rId6"/>
    <p:sldId id="310" r:id="rId7"/>
    <p:sldId id="312" r:id="rId8"/>
    <p:sldId id="314" r:id="rId9"/>
    <p:sldId id="313" r:id="rId10"/>
    <p:sldId id="315" r:id="rId11"/>
    <p:sldId id="316" r:id="rId12"/>
    <p:sldId id="318" r:id="rId13"/>
    <p:sldId id="320" r:id="rId14"/>
    <p:sldId id="319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rgbClr val="727574"/>
        </a:solidFill>
        <a:effectLst/>
        <a:uFillTx/>
        <a:latin typeface="PT Sans"/>
        <a:ea typeface="PT Sans"/>
        <a:cs typeface="PT Sans"/>
        <a:sym typeface="PT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21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00EA"/>
    <a:srgbClr val="00CB00"/>
    <a:srgbClr val="E3E3E3"/>
    <a:srgbClr val="282828"/>
    <a:srgbClr val="F9FDFF"/>
    <a:srgbClr val="00C635"/>
    <a:srgbClr val="EDF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76" autoAdjust="0"/>
    <p:restoredTop sz="94643"/>
  </p:normalViewPr>
  <p:slideViewPr>
    <p:cSldViewPr snapToGrid="0" snapToObjects="1">
      <p:cViewPr>
        <p:scale>
          <a:sx n="42" d="100"/>
          <a:sy n="42" d="100"/>
        </p:scale>
        <p:origin x="816" y="32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D5796-88CA-0E4B-A2E3-38FA250D9411}" type="datetimeFigureOut">
              <a:rPr lang="en-US" smtClean="0"/>
              <a:t>10/9/17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4E1D0-5902-B949-9E2A-08E10CEA61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1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98395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11971114" y="11525250"/>
            <a:ext cx="432247" cy="482601"/>
          </a:xfrm>
          <a:prstGeom prst="rect">
            <a:avLst/>
          </a:prstGeom>
        </p:spPr>
        <p:txBody>
          <a:bodyPr wrap="none"/>
          <a:lstStyle>
            <a:lvl1pPr>
              <a:defRPr sz="2400" cap="none" spc="0"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121683" y="2765425"/>
            <a:ext cx="3413125" cy="341312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909380" y="2765424"/>
            <a:ext cx="3413125" cy="341312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697077" y="2765424"/>
            <a:ext cx="3413125" cy="341312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484774" y="2765423"/>
            <a:ext cx="3413125" cy="341312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8272471" y="2765423"/>
            <a:ext cx="3413125" cy="341312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121683" y="6508518"/>
            <a:ext cx="3413125" cy="341312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909380" y="6508517"/>
            <a:ext cx="3413125" cy="341312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697077" y="6508517"/>
            <a:ext cx="3413125" cy="341312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484774" y="6508516"/>
            <a:ext cx="3413125" cy="341312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72471" y="6508516"/>
            <a:ext cx="3413125" cy="341312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7321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121683" y="2765425"/>
            <a:ext cx="3413125" cy="341312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909380" y="2765424"/>
            <a:ext cx="3413125" cy="341312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697077" y="2765424"/>
            <a:ext cx="3413125" cy="341312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484774" y="2765423"/>
            <a:ext cx="3413125" cy="341312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8272471" y="2765423"/>
            <a:ext cx="3413125" cy="341312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121683" y="6508518"/>
            <a:ext cx="3413125" cy="341312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909380" y="6508517"/>
            <a:ext cx="3413125" cy="341312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697077" y="6508517"/>
            <a:ext cx="3413125" cy="341312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4484774" y="6508516"/>
            <a:ext cx="3413125" cy="341312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72471" y="6508516"/>
            <a:ext cx="3413125" cy="341312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8208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jpg"/><Relationship Id="rId7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3144244" y="12526236"/>
            <a:ext cx="831289" cy="831289"/>
          </a:xfrm>
          <a:prstGeom prst="ellipse">
            <a:avLst/>
          </a:prstGeom>
          <a:solidFill>
            <a:srgbClr val="282828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2121840" y="2279414"/>
            <a:ext cx="16482720" cy="21768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2167984" y="4630044"/>
            <a:ext cx="20476358" cy="70192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23255935" y="12764080"/>
            <a:ext cx="607908" cy="355601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spAutoFit/>
          </a:bodyPr>
          <a:lstStyle>
            <a:lvl1pPr algn="ctr">
              <a:defRPr sz="1800" cap="all" spc="36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9933" y="11823132"/>
            <a:ext cx="1625600" cy="162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3" t="43252"/>
          <a:stretch/>
        </p:blipFill>
        <p:spPr>
          <a:xfrm>
            <a:off x="12899570" y="12526236"/>
            <a:ext cx="9394517" cy="9224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l" defTabSz="8255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Arial" charset="0"/>
          <a:ea typeface="Arial" charset="0"/>
          <a:cs typeface="Arial" charset="0"/>
          <a:sym typeface="Signika"/>
        </a:defRPr>
      </a:lvl1pPr>
      <a:lvl2pPr marL="0" marR="0" indent="228600" algn="l" defTabSz="8255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2pPr>
      <a:lvl3pPr marL="0" marR="0" indent="457200" algn="l" defTabSz="8255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3pPr>
      <a:lvl4pPr marL="0" marR="0" indent="685800" algn="l" defTabSz="8255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4pPr>
      <a:lvl5pPr marL="0" marR="0" indent="914400" algn="l" defTabSz="8255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5pPr>
      <a:lvl6pPr marL="0" marR="0" indent="1143000" algn="l" defTabSz="8255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6pPr>
      <a:lvl7pPr marL="0" marR="0" indent="1371600" algn="l" defTabSz="8255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7pPr>
      <a:lvl8pPr marL="0" marR="0" indent="1600200" algn="l" defTabSz="8255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8pPr>
      <a:lvl9pPr marL="0" marR="0" indent="1828800" algn="l" defTabSz="8255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1" i="0" u="none" strike="noStrike" cap="none" spc="0" baseline="0">
          <a:ln>
            <a:noFill/>
          </a:ln>
          <a:solidFill>
            <a:srgbClr val="282828"/>
          </a:solidFill>
          <a:uFillTx/>
          <a:latin typeface="Signika"/>
          <a:ea typeface="Signika"/>
          <a:cs typeface="Signika"/>
          <a:sym typeface="Signika"/>
        </a:defRPr>
      </a:lvl9pPr>
    </p:titleStyle>
    <p:bodyStyle>
      <a:lvl1pPr marL="0" marR="0" indent="0" algn="l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Arial" charset="0"/>
          <a:ea typeface="Arial" charset="0"/>
          <a:cs typeface="Arial" charset="0"/>
          <a:sym typeface="PT Sans"/>
        </a:defRPr>
      </a:lvl1pPr>
      <a:lvl2pPr marL="0" marR="0" indent="228600" algn="l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Arial" charset="0"/>
          <a:ea typeface="Arial" charset="0"/>
          <a:cs typeface="Arial" charset="0"/>
          <a:sym typeface="PT Sans"/>
        </a:defRPr>
      </a:lvl2pPr>
      <a:lvl3pPr marL="0" marR="0" indent="457200" algn="l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Arial" charset="0"/>
          <a:ea typeface="Arial" charset="0"/>
          <a:cs typeface="Arial" charset="0"/>
          <a:sym typeface="PT Sans"/>
        </a:defRPr>
      </a:lvl3pPr>
      <a:lvl4pPr marL="0" marR="0" indent="685800" algn="l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Arial" charset="0"/>
          <a:ea typeface="Arial" charset="0"/>
          <a:cs typeface="Arial" charset="0"/>
          <a:sym typeface="PT Sans"/>
        </a:defRPr>
      </a:lvl4pPr>
      <a:lvl5pPr marL="0" marR="0" indent="914400" algn="l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Arial" charset="0"/>
          <a:ea typeface="Arial" charset="0"/>
          <a:cs typeface="Arial" charset="0"/>
          <a:sym typeface="PT Sans"/>
        </a:defRPr>
      </a:lvl5pPr>
      <a:lvl6pPr marL="0" marR="0" indent="1143000" algn="l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6pPr>
      <a:lvl7pPr marL="0" marR="0" indent="1371600" algn="l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7pPr>
      <a:lvl8pPr marL="0" marR="0" indent="1600200" algn="l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8pPr>
      <a:lvl9pPr marL="0" marR="0" indent="1828800" algn="l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rgbClr val="727574"/>
          </a:solidFill>
          <a:uFillTx/>
          <a:latin typeface="PT Sans"/>
          <a:ea typeface="PT Sans"/>
          <a:cs typeface="PT Sans"/>
          <a:sym typeface="PT Sans"/>
        </a:defRPr>
      </a:lvl9pPr>
    </p:bodyStyle>
    <p:otherStyle>
      <a:lvl1pPr marL="0" marR="0" indent="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ctr" defTabSz="8255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36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9" Type="http://schemas.openxmlformats.org/officeDocument/2006/relationships/image" Target="../media/image16.tiff"/><Relationship Id="rId10" Type="http://schemas.openxmlformats.org/officeDocument/2006/relationships/image" Target="../media/image17.tiff"/><Relationship Id="rId11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20.tiff"/><Relationship Id="rId7" Type="http://schemas.openxmlformats.org/officeDocument/2006/relationships/image" Target="../media/image10.tiff"/><Relationship Id="rId8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20.tiff"/><Relationship Id="rId7" Type="http://schemas.openxmlformats.org/officeDocument/2006/relationships/image" Target="../media/image10.tiff"/><Relationship Id="rId8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0.tiff"/><Relationship Id="rId7" Type="http://schemas.openxmlformats.org/officeDocument/2006/relationships/image" Target="../media/image14.tiff"/><Relationship Id="rId8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261257"/>
            <a:ext cx="23709086" cy="1316082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409714" y="7870371"/>
            <a:ext cx="11625942" cy="4096343"/>
          </a:xfrm>
          <a:prstGeom prst="rect">
            <a:avLst/>
          </a:prstGeom>
          <a:solidFill>
            <a:srgbClr val="F9FDFF">
              <a:alpha val="68000"/>
            </a:srgbClr>
          </a:solidFill>
          <a:ln w="76200">
            <a:solidFill>
              <a:srgbClr val="F9FDFF"/>
            </a:solidFill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133" y="9549441"/>
            <a:ext cx="5995523" cy="2041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8657" y="9525813"/>
            <a:ext cx="5207000" cy="203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1320" y="8376035"/>
            <a:ext cx="10909300" cy="685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8049" y="5295091"/>
            <a:ext cx="1889259" cy="731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212" y="515928"/>
            <a:ext cx="18384668" cy="2176835"/>
          </a:xfrm>
        </p:spPr>
        <p:txBody>
          <a:bodyPr>
            <a:normAutofit/>
          </a:bodyPr>
          <a:lstStyle/>
          <a:p>
            <a:r>
              <a:rPr lang="en-US" dirty="0" smtClean="0"/>
              <a:t>Revenue stream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12" y="3688080"/>
            <a:ext cx="12075808" cy="8595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90320" y="4099696"/>
            <a:ext cx="8442960" cy="623247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Superimposed, in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 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B900EA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purple highlight, 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the periods where cash flow is high for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b="1" baseline="0" dirty="0">
              <a:solidFill>
                <a:srgbClr val="00CB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1" dirty="0" smtClean="0">
                <a:solidFill>
                  <a:srgbClr val="00CB00"/>
                </a:solidFill>
                <a:latin typeface="Courier New" charset="0"/>
                <a:ea typeface="Courier New" charset="0"/>
                <a:cs typeface="Courier New" charset="0"/>
              </a:rPr>
              <a:t>Bull period: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Mid-August to September;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December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4000" b="1" dirty="0">
                <a:solidFill>
                  <a:srgbClr val="B900EA"/>
                </a:solidFill>
                <a:latin typeface="Courier New" charset="0"/>
                <a:ea typeface="Courier New" charset="0"/>
                <a:cs typeface="Courier New" charset="0"/>
              </a:rPr>
              <a:t>Bear period: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Rest of the year</a:t>
            </a:r>
          </a:p>
        </p:txBody>
      </p:sp>
      <p:sp>
        <p:nvSpPr>
          <p:cNvPr id="7" name="Rectangle 6"/>
          <p:cNvSpPr/>
          <p:nvPr/>
        </p:nvSpPr>
        <p:spPr>
          <a:xfrm>
            <a:off x="8077200" y="4401131"/>
            <a:ext cx="1341120" cy="7376160"/>
          </a:xfrm>
          <a:prstGeom prst="rect">
            <a:avLst/>
          </a:prstGeom>
          <a:solidFill>
            <a:srgbClr val="B900EA">
              <a:alpha val="29804"/>
            </a:srgbClr>
          </a:solidFill>
          <a:ln w="3175"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155680" y="4401131"/>
            <a:ext cx="853690" cy="7376160"/>
          </a:xfrm>
          <a:prstGeom prst="rect">
            <a:avLst/>
          </a:prstGeom>
          <a:solidFill>
            <a:srgbClr val="B900EA">
              <a:alpha val="29804"/>
            </a:srgbClr>
          </a:solidFill>
          <a:ln w="3175"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8212" y="2315736"/>
            <a:ext cx="22400363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charset="0"/>
                <a:ea typeface="Courier New" charset="0"/>
                <a:cs typeface="Courier New" charset="0"/>
                <a:sym typeface="PT Sans"/>
              </a:rPr>
              <a:t>Leveraging</a:t>
            </a:r>
            <a:r>
              <a:rPr kumimoji="0" lang="en-US" sz="4400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charset="0"/>
                <a:ea typeface="Courier New" charset="0"/>
                <a:cs typeface="Courier New" charset="0"/>
                <a:sym typeface="PT Sans"/>
              </a:rPr>
              <a:t> the </a:t>
            </a:r>
            <a:r>
              <a:rPr kumimoji="0" lang="en-US" sz="4400" b="1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charset="0"/>
                <a:ea typeface="Courier New" charset="0"/>
                <a:cs typeface="Courier New" charset="0"/>
                <a:sym typeface="PT Sans"/>
              </a:rPr>
              <a:t>s</a:t>
            </a:r>
            <a:r>
              <a:rPr kumimoji="0" lang="en-US" sz="4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charset="0"/>
                <a:ea typeface="Courier New" charset="0"/>
                <a:cs typeface="Courier New" charset="0"/>
                <a:sym typeface="PT Sans"/>
              </a:rPr>
              <a:t>easonality of</a:t>
            </a:r>
            <a:r>
              <a:rPr kumimoji="0" lang="en-US" sz="4400" b="1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charset="0"/>
                <a:ea typeface="Courier New" charset="0"/>
                <a:cs typeface="Courier New" charset="0"/>
                <a:sym typeface="PT Sans"/>
              </a:rPr>
              <a:t> c</a:t>
            </a:r>
            <a:r>
              <a:rPr kumimoji="0" lang="en-US" sz="4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charset="0"/>
                <a:ea typeface="Courier New" charset="0"/>
                <a:cs typeface="Courier New" charset="0"/>
                <a:sym typeface="PT Sans"/>
              </a:rPr>
              <a:t>ryptocurrencies</a:t>
            </a:r>
            <a:r>
              <a:rPr kumimoji="0" lang="en-US" sz="4400" b="1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charset="0"/>
                <a:ea typeface="Courier New" charset="0"/>
                <a:cs typeface="Courier New" charset="0"/>
                <a:sym typeface="PT Sans"/>
              </a:rPr>
              <a:t> </a:t>
            </a:r>
            <a:r>
              <a:rPr kumimoji="0" lang="en-US" sz="4400" b="1" i="0" u="none" strike="noStrike" cap="none" spc="0" normalizeH="0" dirty="0" smtClean="0">
                <a:ln>
                  <a:noFill/>
                </a:ln>
                <a:solidFill>
                  <a:srgbClr val="B900EA"/>
                </a:solidFill>
                <a:effectLst/>
                <a:uFillTx/>
                <a:latin typeface="Courier New" charset="0"/>
                <a:ea typeface="Courier New" charset="0"/>
                <a:cs typeface="Courier New" charset="0"/>
                <a:sym typeface="PT Sans"/>
              </a:rPr>
              <a:t>with tuition </a:t>
            </a:r>
            <a:r>
              <a:rPr kumimoji="0" lang="en-US" sz="4400" b="1" i="0" u="none" strike="noStrike" cap="none" spc="0" normalizeH="0" dirty="0" smtClean="0">
                <a:ln>
                  <a:noFill/>
                </a:ln>
                <a:solidFill>
                  <a:srgbClr val="B900EA"/>
                </a:solidFill>
                <a:effectLst/>
                <a:uFillTx/>
                <a:latin typeface="Courier New" charset="0"/>
                <a:ea typeface="Courier New" charset="0"/>
                <a:cs typeface="Courier New" charset="0"/>
                <a:sym typeface="PT Sans"/>
              </a:rPr>
              <a:t>season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B900EA"/>
              </a:solidFill>
              <a:effectLst/>
              <a:uFillTx/>
              <a:latin typeface="Courier New" charset="0"/>
              <a:ea typeface="Courier New" charset="0"/>
              <a:cs typeface="Courier New" charset="0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15638915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211" y="515928"/>
            <a:ext cx="22400363" cy="217683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First trading rule: Buy </a:t>
            </a:r>
            <a:r>
              <a:rPr lang="en-US" dirty="0" smtClean="0">
                <a:solidFill>
                  <a:srgbClr val="B900EA"/>
                </a:solidFill>
              </a:rPr>
              <a:t>low</a:t>
            </a:r>
            <a:r>
              <a:rPr lang="en-US" dirty="0" smtClean="0"/>
              <a:t>, sell </a:t>
            </a:r>
            <a:r>
              <a:rPr lang="en-US" dirty="0" smtClean="0">
                <a:solidFill>
                  <a:srgbClr val="00CB00"/>
                </a:solidFill>
              </a:rPr>
              <a:t>high</a:t>
            </a:r>
            <a:endParaRPr lang="en-US" dirty="0">
              <a:solidFill>
                <a:srgbClr val="00CB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12" y="3688080"/>
            <a:ext cx="12075808" cy="8595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46730" y="4007748"/>
            <a:ext cx="9539990" cy="795602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 smtClean="0">
                <a:ln>
                  <a:noFill/>
                </a:ln>
                <a:solidFill>
                  <a:srgbClr val="00CB00"/>
                </a:solidFill>
                <a:effectLst/>
                <a:uFillTx/>
                <a:latin typeface="Courier New" charset="0"/>
                <a:ea typeface="Courier New" charset="0"/>
                <a:cs typeface="Courier New" charset="0"/>
                <a:sym typeface="PT Sans"/>
              </a:rPr>
              <a:t>Trading strategy</a:t>
            </a:r>
            <a:endParaRPr lang="en-US" sz="4800" b="1" dirty="0" smtClean="0">
              <a:solidFill>
                <a:srgbClr val="00CB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dirty="0"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Sell position in June</a:t>
            </a:r>
            <a:r>
              <a:rPr 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: to prepare enough liquidity for tuition fee payouts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Buy position in Aug-Sept: </a:t>
            </a:r>
            <a:r>
              <a:rPr 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when tuition remittances come in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Profit-taking in December: </a:t>
            </a:r>
            <a:r>
              <a:rPr 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 prepare liquidity for 2</a:t>
            </a:r>
            <a:r>
              <a:rPr lang="en-US" sz="3600" baseline="30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nd</a:t>
            </a:r>
            <a:r>
              <a:rPr 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semester tuition payouts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Buy position in January: </a:t>
            </a:r>
            <a:r>
              <a:rPr 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using 2</a:t>
            </a:r>
            <a:r>
              <a:rPr lang="en-US" sz="3600" baseline="30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nd</a:t>
            </a:r>
            <a:r>
              <a:rPr lang="en-US" sz="3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semester tuition remittances</a:t>
            </a:r>
            <a:endParaRPr lang="en-US" sz="36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77200" y="4401131"/>
            <a:ext cx="1341120" cy="7376160"/>
          </a:xfrm>
          <a:prstGeom prst="rect">
            <a:avLst/>
          </a:prstGeom>
          <a:solidFill>
            <a:srgbClr val="B900EA">
              <a:alpha val="29804"/>
            </a:srgbClr>
          </a:solidFill>
          <a:ln w="3175"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155680" y="4401131"/>
            <a:ext cx="853690" cy="7376160"/>
          </a:xfrm>
          <a:prstGeom prst="rect">
            <a:avLst/>
          </a:prstGeom>
          <a:solidFill>
            <a:srgbClr val="B900EA">
              <a:alpha val="29804"/>
            </a:srgbClr>
          </a:solidFill>
          <a:ln w="3175">
            <a:miter lim="400000"/>
          </a:ln>
        </p:spPr>
        <p:txBody>
          <a:bodyPr lIns="38100" tIns="38100" rIns="38100" bIns="38100" rtlCol="0" anchor="ctr"/>
          <a:lstStyle/>
          <a:p>
            <a:pPr algn="ctr"/>
            <a:endParaRPr lang="en-US" sz="300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8212" y="2094808"/>
            <a:ext cx="22956668" cy="13080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1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The </a:t>
            </a:r>
            <a:r>
              <a:rPr lang="en-US" sz="4000" b="1" u="sng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unique</a:t>
            </a:r>
            <a:r>
              <a:rPr lang="en-US" sz="4000" b="1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seasonality of tuition fee payments enables </a:t>
            </a:r>
            <a:r>
              <a:rPr lang="en-US" sz="4000" b="1" dirty="0" err="1" smtClean="0">
                <a:solidFill>
                  <a:srgbClr val="B900EA"/>
                </a:solidFill>
                <a:latin typeface="Courier New" charset="0"/>
                <a:ea typeface="Courier New" charset="0"/>
                <a:cs typeface="Courier New" charset="0"/>
              </a:rPr>
              <a:t>Mo</a:t>
            </a:r>
            <a:r>
              <a:rPr lang="en-US" sz="4000" b="1" dirty="0" err="1" smtClean="0">
                <a:solidFill>
                  <a:srgbClr val="00CB00"/>
                </a:solidFill>
                <a:latin typeface="Courier New" charset="0"/>
                <a:ea typeface="Courier New" charset="0"/>
                <a:cs typeface="Courier New" charset="0"/>
              </a:rPr>
              <a:t>Jambo</a:t>
            </a:r>
            <a:r>
              <a:rPr lang="en-US" sz="4000" b="1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to position itself well in the currency market.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B900EA"/>
              </a:solidFill>
              <a:effectLst/>
              <a:uFillTx/>
              <a:latin typeface="Courier New" charset="0"/>
              <a:ea typeface="Courier New" charset="0"/>
              <a:cs typeface="Courier New" charset="0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17605371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120" y="515926"/>
            <a:ext cx="16482720" cy="2176835"/>
          </a:xfrm>
        </p:spPr>
        <p:txBody>
          <a:bodyPr>
            <a:normAutofit/>
          </a:bodyPr>
          <a:lstStyle/>
          <a:p>
            <a:r>
              <a:rPr lang="en-US" dirty="0" smtClean="0"/>
              <a:t>Cost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6880" y="2703282"/>
            <a:ext cx="20937462" cy="9610638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6000" dirty="0" smtClean="0">
                <a:solidFill>
                  <a:schemeClr val="tx1"/>
                </a:solidFill>
              </a:rPr>
              <a:t>Due to seasonality of the business,</a:t>
            </a:r>
            <a:r>
              <a:rPr lang="en-US" sz="6000" b="1" dirty="0" smtClean="0">
                <a:solidFill>
                  <a:schemeClr val="tx1"/>
                </a:solidFill>
              </a:rPr>
              <a:t> </a:t>
            </a:r>
            <a:r>
              <a:rPr lang="en-US" sz="6000" b="1" dirty="0" err="1" smtClean="0">
                <a:solidFill>
                  <a:srgbClr val="B900EA"/>
                </a:solidFill>
              </a:rPr>
              <a:t>Mo</a:t>
            </a:r>
            <a:r>
              <a:rPr lang="en-US" sz="6000" b="1" dirty="0" err="1" smtClean="0">
                <a:solidFill>
                  <a:srgbClr val="00CB00"/>
                </a:solidFill>
              </a:rPr>
              <a:t>Jambo</a:t>
            </a:r>
            <a:r>
              <a:rPr lang="en-US" sz="6000" dirty="0" smtClean="0">
                <a:solidFill>
                  <a:schemeClr val="tx1"/>
                </a:solidFill>
              </a:rPr>
              <a:t> operates in line with the school year.</a:t>
            </a:r>
          </a:p>
          <a:p>
            <a:pPr marL="457200" indent="-457200">
              <a:buFont typeface="Arial" charset="0"/>
              <a:buChar char="•"/>
            </a:pPr>
            <a:endParaRPr lang="en-US" sz="6000" dirty="0">
              <a:solidFill>
                <a:schemeClr val="tx1"/>
              </a:solidFill>
            </a:endParaRPr>
          </a:p>
          <a:p>
            <a:pPr marL="457200" lvl="4" indent="-457200">
              <a:buFont typeface="Arial" charset="0"/>
              <a:buChar char="•"/>
            </a:pPr>
            <a:r>
              <a:rPr lang="en-US" sz="6000" dirty="0" smtClean="0">
                <a:solidFill>
                  <a:srgbClr val="B900EA"/>
                </a:solidFill>
              </a:rPr>
              <a:t>Full-scale operations </a:t>
            </a:r>
            <a:r>
              <a:rPr lang="en-US" sz="6000" dirty="0" smtClean="0">
                <a:solidFill>
                  <a:schemeClr val="tx1"/>
                </a:solidFill>
              </a:rPr>
              <a:t>from June to January</a:t>
            </a:r>
          </a:p>
          <a:p>
            <a:pPr marL="457200" lvl="4" indent="-457200">
              <a:buFont typeface="Arial" charset="0"/>
              <a:buChar char="•"/>
            </a:pPr>
            <a:r>
              <a:rPr lang="en-US" sz="4400" dirty="0" smtClean="0">
                <a:solidFill>
                  <a:srgbClr val="B900EA"/>
                </a:solidFill>
              </a:rPr>
              <a:t>Minimal operations </a:t>
            </a:r>
            <a:r>
              <a:rPr lang="en-US" sz="6000" dirty="0" smtClean="0">
                <a:solidFill>
                  <a:schemeClr val="tx1"/>
                </a:solidFill>
              </a:rPr>
              <a:t>from February to May</a:t>
            </a:r>
          </a:p>
          <a:p>
            <a:pPr marL="457200" lvl="4" indent="-457200">
              <a:buFont typeface="Arial" charset="0"/>
              <a:buChar char="•"/>
            </a:pPr>
            <a:endParaRPr lang="en-US" sz="6000" dirty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6000" dirty="0" smtClean="0">
                <a:solidFill>
                  <a:schemeClr val="tx1"/>
                </a:solidFill>
              </a:rPr>
              <a:t>Staggered operation system allows for cost flexibility</a:t>
            </a:r>
          </a:p>
          <a:p>
            <a:pPr marL="457200" indent="-457200">
              <a:buFont typeface="Arial" charset="0"/>
              <a:buChar char="•"/>
            </a:pPr>
            <a:endParaRPr lang="en-US" sz="6600" dirty="0" smtClean="0"/>
          </a:p>
        </p:txBody>
      </p:sp>
    </p:spTree>
    <p:extLst>
      <p:ext uri="{BB962C8B-B14F-4D97-AF65-F5344CB8AC3E}">
        <p14:creationId xmlns:p14="http://schemas.microsoft.com/office/powerpoint/2010/main" val="3361372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120" y="515926"/>
            <a:ext cx="16482720" cy="2176835"/>
          </a:xfrm>
        </p:spPr>
        <p:txBody>
          <a:bodyPr>
            <a:normAutofit/>
          </a:bodyPr>
          <a:lstStyle/>
          <a:p>
            <a:r>
              <a:rPr lang="en-US" dirty="0" smtClean="0"/>
              <a:t>Staffing requirements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6880" y="2703282"/>
            <a:ext cx="10607040" cy="9610638"/>
          </a:xfrm>
        </p:spPr>
        <p:txBody>
          <a:bodyPr>
            <a:norm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5400" b="1" dirty="0" smtClean="0">
                <a:solidFill>
                  <a:srgbClr val="B900EA"/>
                </a:solidFill>
              </a:rPr>
              <a:t>Full-scale operation (9)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2400" b="1" dirty="0">
              <a:solidFill>
                <a:schemeClr val="tx1"/>
              </a:solidFill>
            </a:endParaRPr>
          </a:p>
          <a:p>
            <a:pPr marL="685800" lvl="1" indent="-685800" defTabSz="914400">
              <a:buFont typeface="Arial" charset="0"/>
              <a:buChar char="•"/>
            </a:pPr>
            <a:r>
              <a:rPr lang="en-US" sz="5400" dirty="0" smtClean="0">
                <a:solidFill>
                  <a:schemeClr val="tx1"/>
                </a:solidFill>
              </a:rPr>
              <a:t>4 Currency traders </a:t>
            </a:r>
          </a:p>
          <a:p>
            <a:pPr lvl="1" indent="0" defTabSz="914400"/>
            <a:r>
              <a:rPr lang="en-US" sz="5400" dirty="0">
                <a:solidFill>
                  <a:schemeClr val="tx1"/>
                </a:solidFill>
              </a:rPr>
              <a:t>	</a:t>
            </a:r>
            <a:r>
              <a:rPr lang="en-US" sz="4400" dirty="0" smtClean="0">
                <a:solidFill>
                  <a:schemeClr val="tx1"/>
                </a:solidFill>
              </a:rPr>
              <a:t>(2 UK-based, 2 Africa-based)</a:t>
            </a:r>
          </a:p>
          <a:p>
            <a:pPr marL="685800" marR="0" lvl="0" indent="-685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5400" dirty="0" smtClean="0">
                <a:solidFill>
                  <a:schemeClr val="tx1"/>
                </a:solidFill>
              </a:rPr>
              <a:t>2 Developers </a:t>
            </a:r>
            <a:endParaRPr lang="en-US" sz="5400" dirty="0">
              <a:solidFill>
                <a:schemeClr val="tx1"/>
              </a:solidFill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400" dirty="0" smtClean="0">
                <a:solidFill>
                  <a:schemeClr val="tx1"/>
                </a:solidFill>
              </a:rPr>
              <a:t>	(1 in-charge of systems;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400" dirty="0">
                <a:solidFill>
                  <a:schemeClr val="tx1"/>
                </a:solidFill>
              </a:rPr>
              <a:t>	</a:t>
            </a:r>
            <a:r>
              <a:rPr lang="en-US" sz="4400" dirty="0" smtClean="0">
                <a:solidFill>
                  <a:schemeClr val="tx1"/>
                </a:solidFill>
              </a:rPr>
              <a:t>  1 in-charge of mobile)</a:t>
            </a:r>
          </a:p>
          <a:p>
            <a:pPr marL="685800" marR="0" lvl="0" indent="-685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5400" dirty="0" smtClean="0">
                <a:solidFill>
                  <a:schemeClr val="tx1"/>
                </a:solidFill>
              </a:rPr>
              <a:t>1 Marketing Manager</a:t>
            </a:r>
            <a:endParaRPr lang="en-US" sz="5400" dirty="0">
              <a:solidFill>
                <a:schemeClr val="tx1"/>
              </a:solidFill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400" dirty="0">
                <a:solidFill>
                  <a:schemeClr val="tx1"/>
                </a:solidFill>
              </a:rPr>
              <a:t>	</a:t>
            </a:r>
            <a:r>
              <a:rPr lang="en-US" sz="4400" dirty="0" smtClean="0">
                <a:solidFill>
                  <a:schemeClr val="tx1"/>
                </a:solidFill>
              </a:rPr>
              <a:t>(Africa-based; liaison with schools)</a:t>
            </a:r>
          </a:p>
          <a:p>
            <a:pPr marL="685800" marR="0" lvl="0" indent="-685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5400" dirty="0">
                <a:solidFill>
                  <a:schemeClr val="tx1"/>
                </a:solidFill>
              </a:rPr>
              <a:t>2</a:t>
            </a:r>
            <a:r>
              <a:rPr lang="en-US" sz="5400" dirty="0" smtClean="0">
                <a:solidFill>
                  <a:schemeClr val="tx1"/>
                </a:solidFill>
              </a:rPr>
              <a:t> Executives</a:t>
            </a:r>
            <a:endParaRPr lang="en-US" sz="4400" dirty="0">
              <a:solidFill>
                <a:schemeClr val="tx1"/>
              </a:solidFill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400" dirty="0" smtClean="0">
                <a:solidFill>
                  <a:schemeClr val="tx1"/>
                </a:solidFill>
              </a:rPr>
              <a:t>	(</a:t>
            </a:r>
            <a:r>
              <a:rPr lang="en-US" sz="4400" dirty="0">
                <a:solidFill>
                  <a:schemeClr val="tx1"/>
                </a:solidFill>
              </a:rPr>
              <a:t>C</a:t>
            </a:r>
            <a:r>
              <a:rPr lang="en-US" sz="4400" dirty="0" smtClean="0">
                <a:solidFill>
                  <a:schemeClr val="tx1"/>
                </a:solidFill>
              </a:rPr>
              <a:t>an do most functions if not all; 	attends meetings with investors)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2862560" y="2622363"/>
            <a:ext cx="11155680" cy="96106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>
            <a:lvl1pPr marL="0" marR="0" indent="0" algn="l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Arial" charset="0"/>
                <a:ea typeface="Arial" charset="0"/>
                <a:cs typeface="Arial" charset="0"/>
                <a:sym typeface="PT Sans"/>
              </a:defRPr>
            </a:lvl1pPr>
            <a:lvl2pPr marL="0" marR="0" indent="228600" algn="l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Arial" charset="0"/>
                <a:ea typeface="Arial" charset="0"/>
                <a:cs typeface="Arial" charset="0"/>
                <a:sym typeface="PT Sans"/>
              </a:defRPr>
            </a:lvl2pPr>
            <a:lvl3pPr marL="0" marR="0" indent="457200" algn="l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Arial" charset="0"/>
                <a:ea typeface="Arial" charset="0"/>
                <a:cs typeface="Arial" charset="0"/>
                <a:sym typeface="PT Sans"/>
              </a:defRPr>
            </a:lvl3pPr>
            <a:lvl4pPr marL="0" marR="0" indent="685800" algn="l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Arial" charset="0"/>
                <a:ea typeface="Arial" charset="0"/>
                <a:cs typeface="Arial" charset="0"/>
                <a:sym typeface="PT Sans"/>
              </a:defRPr>
            </a:lvl4pPr>
            <a:lvl5pPr marL="0" marR="0" indent="914400" algn="l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Arial" charset="0"/>
                <a:ea typeface="Arial" charset="0"/>
                <a:cs typeface="Arial" charset="0"/>
                <a:sym typeface="PT Sans"/>
              </a:defRPr>
            </a:lvl5pPr>
            <a:lvl6pPr marL="0" marR="0" indent="1143000" algn="l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6pPr>
            <a:lvl7pPr marL="0" marR="0" indent="1371600" algn="l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7pPr>
            <a:lvl8pPr marL="0" marR="0" indent="1600200" algn="l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8pPr>
            <a:lvl9pPr marL="0" marR="0" indent="1828800" algn="l" defTabSz="825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0" i="0" u="none" strike="noStrike" cap="none" spc="0" baseline="0">
                <a:ln>
                  <a:noFill/>
                </a:ln>
                <a:solidFill>
                  <a:srgbClr val="727574"/>
                </a:solidFill>
                <a:uFillTx/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 sz="5400" b="1" dirty="0" smtClean="0">
                <a:solidFill>
                  <a:srgbClr val="B900EA"/>
                </a:solidFill>
              </a:rPr>
              <a:t>Minimal operation (5.5)</a:t>
            </a:r>
            <a:endParaRPr lang="en-US" sz="6000" dirty="0"/>
          </a:p>
          <a:p>
            <a:pPr marL="457200" lvl="0" indent="-457200" defTabSz="914400">
              <a:defRPr/>
            </a:pPr>
            <a:endParaRPr lang="en-US" sz="2400" b="1" dirty="0">
              <a:solidFill>
                <a:schemeClr val="tx1"/>
              </a:solidFill>
            </a:endParaRPr>
          </a:p>
          <a:p>
            <a:pPr marL="685800" lvl="1" indent="-685800" defTabSz="914400">
              <a:buFont typeface="Arial" charset="0"/>
              <a:buChar char="•"/>
            </a:pPr>
            <a:r>
              <a:rPr lang="en-US" sz="4800" dirty="0" smtClean="0">
                <a:solidFill>
                  <a:schemeClr val="tx1"/>
                </a:solidFill>
              </a:rPr>
              <a:t>1 </a:t>
            </a:r>
            <a:r>
              <a:rPr lang="en-US" sz="4800" dirty="0">
                <a:solidFill>
                  <a:schemeClr val="tx1"/>
                </a:solidFill>
              </a:rPr>
              <a:t>Currency </a:t>
            </a:r>
            <a:r>
              <a:rPr lang="en-US" sz="4800" dirty="0" smtClean="0">
                <a:solidFill>
                  <a:schemeClr val="tx1"/>
                </a:solidFill>
              </a:rPr>
              <a:t>trader </a:t>
            </a:r>
            <a:endParaRPr lang="en-US" sz="4800" dirty="0">
              <a:solidFill>
                <a:schemeClr val="tx1"/>
              </a:solidFill>
            </a:endParaRPr>
          </a:p>
          <a:p>
            <a:pPr lvl="1" indent="0" defTabSz="914400"/>
            <a:r>
              <a:rPr lang="en-US" sz="4800" dirty="0">
                <a:solidFill>
                  <a:schemeClr val="tx1"/>
                </a:solidFill>
              </a:rPr>
              <a:t>	</a:t>
            </a:r>
            <a:r>
              <a:rPr lang="en-US" sz="4000" dirty="0" smtClean="0">
                <a:solidFill>
                  <a:schemeClr val="tx1"/>
                </a:solidFill>
              </a:rPr>
              <a:t>(0.5 </a:t>
            </a:r>
            <a:r>
              <a:rPr lang="en-US" sz="4000" dirty="0">
                <a:solidFill>
                  <a:schemeClr val="tx1"/>
                </a:solidFill>
              </a:rPr>
              <a:t>UK-based, </a:t>
            </a:r>
            <a:r>
              <a:rPr lang="en-US" sz="4000" dirty="0" smtClean="0">
                <a:solidFill>
                  <a:schemeClr val="tx1"/>
                </a:solidFill>
              </a:rPr>
              <a:t>0.5 </a:t>
            </a:r>
            <a:r>
              <a:rPr lang="en-US" sz="4000" dirty="0">
                <a:solidFill>
                  <a:schemeClr val="tx1"/>
                </a:solidFill>
              </a:rPr>
              <a:t>Africa-based)</a:t>
            </a:r>
          </a:p>
          <a:p>
            <a:pPr marL="685800" lvl="0" indent="-685800" defTabSz="914400">
              <a:buFont typeface="Arial" charset="0"/>
              <a:buChar char="•"/>
              <a:defRPr/>
            </a:pPr>
            <a:r>
              <a:rPr lang="en-US" sz="4800" dirty="0" smtClean="0">
                <a:solidFill>
                  <a:schemeClr val="tx1"/>
                </a:solidFill>
              </a:rPr>
              <a:t>1 Developer </a:t>
            </a:r>
            <a:endParaRPr lang="en-US" sz="4800" dirty="0">
              <a:solidFill>
                <a:schemeClr val="tx1"/>
              </a:solidFill>
            </a:endParaRPr>
          </a:p>
          <a:p>
            <a:pPr lvl="0" defTabSz="914400">
              <a:defRPr/>
            </a:pPr>
            <a:r>
              <a:rPr lang="en-US" sz="4000" dirty="0">
                <a:solidFill>
                  <a:schemeClr val="tx1"/>
                </a:solidFill>
              </a:rPr>
              <a:t>	</a:t>
            </a:r>
            <a:r>
              <a:rPr lang="en-US" sz="4000" dirty="0" smtClean="0">
                <a:solidFill>
                  <a:schemeClr val="tx1"/>
                </a:solidFill>
              </a:rPr>
              <a:t>(0.5 </a:t>
            </a:r>
            <a:r>
              <a:rPr lang="en-US" sz="4000" dirty="0">
                <a:solidFill>
                  <a:schemeClr val="tx1"/>
                </a:solidFill>
              </a:rPr>
              <a:t>in-charge of systems; </a:t>
            </a:r>
          </a:p>
          <a:p>
            <a:pPr lvl="0" defTabSz="914400">
              <a:defRPr/>
            </a:pPr>
            <a:r>
              <a:rPr lang="en-US" sz="4000" dirty="0">
                <a:solidFill>
                  <a:schemeClr val="tx1"/>
                </a:solidFill>
              </a:rPr>
              <a:t>	  </a:t>
            </a:r>
            <a:r>
              <a:rPr lang="en-US" sz="4000" dirty="0" smtClean="0">
                <a:solidFill>
                  <a:schemeClr val="tx1"/>
                </a:solidFill>
              </a:rPr>
              <a:t>0.5 </a:t>
            </a:r>
            <a:r>
              <a:rPr lang="en-US" sz="4000" dirty="0">
                <a:solidFill>
                  <a:schemeClr val="tx1"/>
                </a:solidFill>
              </a:rPr>
              <a:t>in-charge of mobile)</a:t>
            </a:r>
          </a:p>
          <a:p>
            <a:pPr marL="685800" lvl="0" indent="-685800" defTabSz="914400">
              <a:buFont typeface="Arial" charset="0"/>
              <a:buChar char="•"/>
              <a:defRPr/>
            </a:pPr>
            <a:r>
              <a:rPr lang="en-US" sz="4800" dirty="0" smtClean="0">
                <a:solidFill>
                  <a:schemeClr val="tx1"/>
                </a:solidFill>
              </a:rPr>
              <a:t>0.5 </a:t>
            </a:r>
            <a:r>
              <a:rPr lang="en-US" sz="4800" dirty="0">
                <a:solidFill>
                  <a:schemeClr val="tx1"/>
                </a:solidFill>
              </a:rPr>
              <a:t>Marketing Manager</a:t>
            </a:r>
          </a:p>
          <a:p>
            <a:pPr lvl="0" defTabSz="914400">
              <a:defRPr/>
            </a:pPr>
            <a:r>
              <a:rPr lang="en-US" sz="4000" dirty="0">
                <a:solidFill>
                  <a:schemeClr val="tx1"/>
                </a:solidFill>
              </a:rPr>
              <a:t>	</a:t>
            </a:r>
            <a:r>
              <a:rPr lang="en-US" sz="4000" dirty="0" smtClean="0">
                <a:solidFill>
                  <a:schemeClr val="tx1"/>
                </a:solidFill>
              </a:rPr>
              <a:t>(Part-time; answers emails)</a:t>
            </a:r>
          </a:p>
          <a:p>
            <a:pPr marL="571500" lvl="0" indent="-571500" defTabSz="914400">
              <a:buFont typeface="Arial" charset="0"/>
              <a:buChar char="•"/>
              <a:defRPr/>
            </a:pPr>
            <a:r>
              <a:rPr lang="en-US" sz="4800" dirty="0" smtClean="0">
                <a:solidFill>
                  <a:schemeClr val="tx1"/>
                </a:solidFill>
              </a:rPr>
              <a:t>1 Accountant</a:t>
            </a:r>
          </a:p>
          <a:p>
            <a:pPr lvl="0" defTabSz="914400">
              <a:defRPr/>
            </a:pPr>
            <a:r>
              <a:rPr lang="en-US" sz="4000" dirty="0" smtClean="0">
                <a:solidFill>
                  <a:schemeClr val="tx1"/>
                </a:solidFill>
              </a:rPr>
              <a:t>	(To reconcile books)</a:t>
            </a:r>
            <a:endParaRPr lang="en-US" sz="4000" dirty="0">
              <a:solidFill>
                <a:schemeClr val="tx1"/>
              </a:solidFill>
            </a:endParaRPr>
          </a:p>
          <a:p>
            <a:pPr marL="685800" lvl="0" indent="-685800" defTabSz="914400">
              <a:buFont typeface="Arial" charset="0"/>
              <a:buChar char="•"/>
              <a:defRPr/>
            </a:pPr>
            <a:r>
              <a:rPr lang="en-US" sz="4800" dirty="0">
                <a:solidFill>
                  <a:schemeClr val="tx1"/>
                </a:solidFill>
              </a:rPr>
              <a:t>2 Executives</a:t>
            </a:r>
            <a:endParaRPr lang="en-US" sz="4000" dirty="0">
              <a:solidFill>
                <a:schemeClr val="tx1"/>
              </a:solidFill>
            </a:endParaRPr>
          </a:p>
          <a:p>
            <a:pPr lvl="0" defTabSz="914400">
              <a:defRPr/>
            </a:pPr>
            <a:r>
              <a:rPr lang="en-US" sz="4000" dirty="0">
                <a:solidFill>
                  <a:schemeClr val="tx1"/>
                </a:solidFill>
              </a:rPr>
              <a:t>	(Can do most functions if not all; 	attends </a:t>
            </a:r>
            <a:r>
              <a:rPr lang="en-US" sz="4000" dirty="0" smtClean="0">
                <a:solidFill>
                  <a:schemeClr val="tx1"/>
                </a:solidFill>
              </a:rPr>
              <a:t>	meetings </a:t>
            </a:r>
            <a:r>
              <a:rPr lang="en-US" sz="4000" dirty="0">
                <a:solidFill>
                  <a:schemeClr val="tx1"/>
                </a:solidFill>
              </a:rPr>
              <a:t>with investors)</a:t>
            </a:r>
          </a:p>
          <a:p>
            <a:endParaRPr lang="en-US" sz="5400" b="1" dirty="0" smtClean="0">
              <a:solidFill>
                <a:srgbClr val="B900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358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120" y="515926"/>
            <a:ext cx="16482720" cy="2176835"/>
          </a:xfrm>
        </p:spPr>
        <p:txBody>
          <a:bodyPr>
            <a:normAutofit/>
          </a:bodyPr>
          <a:lstStyle/>
          <a:p>
            <a:r>
              <a:rPr lang="en-US" dirty="0" smtClean="0"/>
              <a:t>Contingency plans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6880" y="2703282"/>
            <a:ext cx="20937462" cy="9610638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endParaRPr lang="en-US" sz="6600" dirty="0" smtClean="0"/>
          </a:p>
        </p:txBody>
      </p:sp>
    </p:spTree>
    <p:extLst>
      <p:ext uri="{BB962C8B-B14F-4D97-AF65-F5344CB8AC3E}">
        <p14:creationId xmlns:p14="http://schemas.microsoft.com/office/powerpoint/2010/main" val="3643230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167984" y="3329773"/>
            <a:ext cx="20476358" cy="8319563"/>
          </a:xfrm>
        </p:spPr>
        <p:txBody>
          <a:bodyPr>
            <a:normAutofit/>
          </a:bodyPr>
          <a:lstStyle/>
          <a:p>
            <a:pPr marL="571500" lvl="0" defTabSz="914400"/>
            <a:r>
              <a:rPr lang="en-US" sz="6000" dirty="0" smtClean="0"/>
              <a:t>is </a:t>
            </a:r>
            <a:r>
              <a:rPr lang="en-US" sz="6000" dirty="0"/>
              <a:t>a </a:t>
            </a:r>
            <a:r>
              <a:rPr lang="en-US" sz="6000" b="1" dirty="0">
                <a:solidFill>
                  <a:srgbClr val="B900EA"/>
                </a:solidFill>
                <a:latin typeface="Courier New" charset="0"/>
                <a:ea typeface="Courier New" charset="0"/>
                <a:cs typeface="Courier New" charset="0"/>
              </a:rPr>
              <a:t>cross-border payment platform </a:t>
            </a:r>
            <a:r>
              <a:rPr lang="en-US" sz="6000" dirty="0"/>
              <a:t>which allows UK residents to sponsor an African student’s education </a:t>
            </a:r>
            <a:r>
              <a:rPr lang="en-US" sz="6000" dirty="0" smtClean="0"/>
              <a:t>expenses</a:t>
            </a:r>
            <a:r>
              <a:rPr lang="en-US" sz="6000" dirty="0"/>
              <a:t>.  Instead of a </a:t>
            </a:r>
            <a:r>
              <a:rPr lang="en-US" sz="4400" dirty="0"/>
              <a:t>person-to-person money transfer</a:t>
            </a:r>
            <a:r>
              <a:rPr lang="en-US" sz="6000" dirty="0"/>
              <a:t>, funds are </a:t>
            </a:r>
            <a:r>
              <a:rPr lang="en-US" sz="6000" dirty="0" smtClean="0"/>
              <a:t>transferred </a:t>
            </a:r>
            <a:r>
              <a:rPr lang="en-US" sz="6000" dirty="0" smtClean="0">
                <a:solidFill>
                  <a:srgbClr val="00CB00"/>
                </a:solidFill>
              </a:rPr>
              <a:t>directly </a:t>
            </a:r>
            <a:r>
              <a:rPr lang="en-US" sz="6000" dirty="0">
                <a:solidFill>
                  <a:srgbClr val="00CB00"/>
                </a:solidFill>
              </a:rPr>
              <a:t>to the school</a:t>
            </a:r>
            <a:r>
              <a:rPr lang="en-US" sz="6000" dirty="0"/>
              <a:t>, which improves the </a:t>
            </a:r>
            <a:r>
              <a:rPr lang="en-US" sz="7200" dirty="0">
                <a:solidFill>
                  <a:srgbClr val="B900EA"/>
                </a:solidFill>
              </a:rPr>
              <a:t>speed and transparency </a:t>
            </a:r>
            <a:r>
              <a:rPr lang="en-US" sz="6000" dirty="0"/>
              <a:t>of the transaction.  By eliminating the middle man, </a:t>
            </a:r>
            <a:r>
              <a:rPr lang="en-US" sz="5400" dirty="0">
                <a:solidFill>
                  <a:srgbClr val="00CB00"/>
                </a:solidFill>
              </a:rPr>
              <a:t>costs are reduced</a:t>
            </a:r>
            <a:r>
              <a:rPr lang="en-US" sz="7200" dirty="0"/>
              <a:t> </a:t>
            </a:r>
            <a:r>
              <a:rPr lang="en-US" sz="6000" dirty="0"/>
              <a:t>and users gain more value for the service.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984" y="808422"/>
            <a:ext cx="4673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309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8912" y="6630207"/>
            <a:ext cx="3776254" cy="10581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1920695" y="2375512"/>
            <a:ext cx="8573154" cy="594945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8798533">
            <a:off x="4748124" y="6745029"/>
            <a:ext cx="12322339" cy="1977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212" y="515928"/>
            <a:ext cx="16482720" cy="2176835"/>
          </a:xfrm>
        </p:spPr>
        <p:txBody>
          <a:bodyPr/>
          <a:lstStyle/>
          <a:p>
            <a:r>
              <a:rPr lang="en-US" dirty="0" smtClean="0"/>
              <a:t>Approach comparison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212" y="5052572"/>
            <a:ext cx="2251857" cy="307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21451" y="8915627"/>
            <a:ext cx="3215822" cy="24491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6207" y="8161574"/>
            <a:ext cx="2971800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4400" b="1" smtClean="0">
                <a:latin typeface="Arial" charset="0"/>
                <a:ea typeface="Arial" charset="0"/>
                <a:cs typeface="Arial" charset="0"/>
              </a:rPr>
              <a:t>ender</a:t>
            </a:r>
            <a:endParaRPr kumimoji="0" lang="en-US" sz="4400" b="1" i="0" u="none" strike="noStrike" cap="none" spc="0" normalizeH="0" baseline="0" dirty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16679" y="11371050"/>
            <a:ext cx="2971800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b="1" dirty="0" smtClean="0">
                <a:latin typeface="Arial" charset="0"/>
                <a:ea typeface="Arial" charset="0"/>
                <a:cs typeface="Arial" charset="0"/>
              </a:rPr>
              <a:t>Receiver</a:t>
            </a:r>
            <a:endParaRPr kumimoji="0" lang="en-US" sz="4400" b="1" i="0" u="none" strike="noStrike" cap="none" spc="0" normalizeH="0" baseline="0" dirty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10035" y="5703280"/>
            <a:ext cx="1309801" cy="6268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smtClean="0">
                <a:latin typeface="Arial" charset="0"/>
                <a:ea typeface="Arial" charset="0"/>
                <a:cs typeface="Arial" charset="0"/>
              </a:rPr>
              <a:t>(UK</a:t>
            </a:r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556620" y="7653402"/>
            <a:ext cx="3106060" cy="63094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smtClean="0">
                <a:latin typeface="Arial" charset="0"/>
                <a:ea typeface="Arial" charset="0"/>
                <a:cs typeface="Arial" charset="0"/>
              </a:rPr>
              <a:t>(Africa)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15249" y="9315342"/>
            <a:ext cx="4326443" cy="118494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Central </a:t>
            </a:r>
            <a:r>
              <a:rPr lang="en-US" sz="3600" b="1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messaging system</a:t>
            </a:r>
            <a:endParaRPr lang="en-US" sz="3600" b="1" dirty="0" smtClean="0">
              <a:solidFill>
                <a:srgbClr val="282828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13010" y="4009627"/>
            <a:ext cx="3720823" cy="127727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kumimoji="0" lang="en-US" sz="2600" b="0" i="0" u="none" strike="noStrike" cap="none" spc="0" normalizeH="0" baseline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Mama goes to </a:t>
            </a:r>
            <a:r>
              <a:rPr kumimoji="0" lang="en-US" sz="2600" b="0" i="0" u="none" strike="noStrike" cap="none" spc="0" normalizeH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bank/ logs on to her online bank account.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971199" y="3609429"/>
            <a:ext cx="3714295" cy="87716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14350" indent="-514350">
              <a:buAutoNum type="arabicParenR" startAt="2"/>
            </a:pPr>
            <a:r>
              <a:rPr kumimoji="0" lang="en-US" sz="2600" b="0" i="0" u="none" strike="noStrike" cap="none" spc="0" normalizeH="0" baseline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Bank charges mama </a:t>
            </a:r>
            <a:r>
              <a:rPr lang="en-US" dirty="0" smtClean="0"/>
              <a:t>£30 wire transfer fee.</a:t>
            </a:r>
            <a:r>
              <a:rPr kumimoji="0" lang="en-US" sz="2600" b="0" i="0" u="none" strike="noStrike" cap="none" spc="0" normalizeH="0" baseline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 </a:t>
            </a:r>
            <a:endParaRPr kumimoji="0" lang="en-US" sz="2600" b="0" i="0" u="none" strike="noStrike" cap="none" spc="0" normalizeH="0" dirty="0" smtClean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088416" y="7486278"/>
            <a:ext cx="3809504" cy="167738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14350" indent="-514350">
              <a:buAutoNum type="arabicParenR" startAt="3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UK bank sends the info (routing number, swift code,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etc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 to correspondent bank</a:t>
            </a:r>
            <a:endParaRPr kumimoji="0" lang="en-US" sz="2600" b="0" i="0" u="none" strike="noStrike" cap="none" spc="0" normalizeH="0" dirty="0" smtClean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952428" y="4031582"/>
            <a:ext cx="4663151" cy="167738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4) After two weeks and money clears, correspondent bank sends the money to Papa’s bank</a:t>
            </a:r>
            <a:endParaRPr kumimoji="0" lang="en-US" sz="2600" b="0" i="0" u="none" strike="noStrike" cap="none" spc="0" normalizeH="0" dirty="0" smtClean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15799273" y="3773920"/>
            <a:ext cx="7491833" cy="806597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9142874" y="9610150"/>
            <a:ext cx="3656166" cy="167738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6) After two weeks, Papa and kids spend the money on food and tuition fees, etc.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34733" y="1097571"/>
            <a:ext cx="3873500" cy="14732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9144" y="7869217"/>
            <a:ext cx="1438655" cy="143865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8552" y="4479236"/>
            <a:ext cx="3457834" cy="115605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1202" y="5018262"/>
            <a:ext cx="3537247" cy="1119871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9833393" y="6179090"/>
            <a:ext cx="4326443" cy="118494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Correspondent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bank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9704259" y="6606962"/>
            <a:ext cx="3492414" cy="167738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5) Papa is charged </a:t>
            </a:r>
            <a:r>
              <a:rPr lang="en-US" dirty="0" smtClean="0"/>
              <a:t>£10 fee to withdraw funds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an unfavorable exchange rate</a:t>
            </a:r>
            <a:endParaRPr kumimoji="0" lang="en-US" sz="2600" b="0" i="0" u="none" strike="noStrike" cap="none" spc="0" normalizeH="0" dirty="0" smtClean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6002749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798533">
            <a:off x="4748124" y="6745029"/>
            <a:ext cx="12322339" cy="1977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212" y="515928"/>
            <a:ext cx="16482720" cy="2176835"/>
          </a:xfrm>
        </p:spPr>
        <p:txBody>
          <a:bodyPr/>
          <a:lstStyle/>
          <a:p>
            <a:r>
              <a:rPr lang="en-US" dirty="0" smtClean="0"/>
              <a:t>Approach comparison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1600" y="867745"/>
            <a:ext cx="5537200" cy="147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057321" y="2375512"/>
            <a:ext cx="6024560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b="1" dirty="0" smtClean="0">
                <a:latin typeface="Arial" charset="0"/>
                <a:ea typeface="Arial" charset="0"/>
                <a:cs typeface="Arial" charset="0"/>
              </a:rPr>
              <a:t>T</a:t>
            </a:r>
            <a:r>
              <a:rPr kumimoji="0" lang="en-US" sz="4400" b="1" i="0" u="none" strike="noStrike" cap="none" spc="0" normalizeH="0" baseline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raditional walk-in</a:t>
            </a:r>
            <a:endParaRPr kumimoji="0" lang="en-US" sz="4400" b="1" i="0" u="none" strike="noStrike" cap="none" spc="0" normalizeH="0" baseline="0" dirty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12" y="5052572"/>
            <a:ext cx="2251857" cy="307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1451" y="8915627"/>
            <a:ext cx="3215822" cy="24491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6207" y="8161574"/>
            <a:ext cx="2971800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4400" b="1" smtClean="0">
                <a:latin typeface="Arial" charset="0"/>
                <a:ea typeface="Arial" charset="0"/>
                <a:cs typeface="Arial" charset="0"/>
              </a:rPr>
              <a:t>ender</a:t>
            </a:r>
            <a:endParaRPr kumimoji="0" lang="en-US" sz="4400" b="1" i="0" u="none" strike="noStrike" cap="none" spc="0" normalizeH="0" baseline="0" dirty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16679" y="11371050"/>
            <a:ext cx="2971800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b="1" dirty="0" smtClean="0">
                <a:latin typeface="Arial" charset="0"/>
                <a:ea typeface="Arial" charset="0"/>
                <a:cs typeface="Arial" charset="0"/>
              </a:rPr>
              <a:t>Receiver</a:t>
            </a:r>
            <a:endParaRPr kumimoji="0" lang="en-US" sz="4400" b="1" i="0" u="none" strike="noStrike" cap="none" spc="0" normalizeH="0" baseline="0" dirty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5435" y="4175760"/>
            <a:ext cx="2016579" cy="201657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900435" y="5703280"/>
            <a:ext cx="2971800" cy="63094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Agent (UK)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3636" y="6330165"/>
            <a:ext cx="2016579" cy="20165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326090" y="7909324"/>
            <a:ext cx="3106060" cy="63094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Agent </a:t>
            </a:r>
            <a:r>
              <a:rPr lang="en-US" sz="3600" b="1" smtClean="0">
                <a:latin typeface="Arial" charset="0"/>
                <a:ea typeface="Arial" charset="0"/>
                <a:cs typeface="Arial" charset="0"/>
              </a:rPr>
              <a:t>(Africa)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47261" y="7951174"/>
            <a:ext cx="2971800" cy="21698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Central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Computer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System</a:t>
            </a:r>
            <a:endParaRPr lang="en-US" sz="3600" b="1" dirty="0">
              <a:solidFill>
                <a:srgbClr val="282828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(Clearinghouse)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6"/>
          <a:srcRect t="20096" b="20957"/>
          <a:stretch/>
        </p:blipFill>
        <p:spPr>
          <a:xfrm>
            <a:off x="9447589" y="5788869"/>
            <a:ext cx="3774622" cy="222504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1920695" y="2375512"/>
            <a:ext cx="8573154" cy="5949457"/>
          </a:xfrm>
          <a:prstGeom prst="rect">
            <a:avLst/>
          </a:prstGeom>
        </p:spPr>
      </p:pic>
      <p:sp>
        <p:nvSpPr>
          <p:cNvPr id="27" name="Cloud 26"/>
          <p:cNvSpPr/>
          <p:nvPr/>
        </p:nvSpPr>
        <p:spPr>
          <a:xfrm>
            <a:off x="15797202" y="5305877"/>
            <a:ext cx="2767751" cy="1308942"/>
          </a:xfrm>
          <a:prstGeom prst="cloud">
            <a:avLst/>
          </a:prstGeom>
          <a:solidFill>
            <a:srgbClr val="DCDEE0"/>
          </a:solidFill>
          <a:ln w="3175">
            <a:miter lim="400000"/>
          </a:ln>
        </p:spPr>
        <p:txBody>
          <a:bodyPr lIns="38100" tIns="38100" rIns="38100" bIns="38100" rtlCol="0" anchor="ctr"/>
          <a:lstStyle/>
          <a:p>
            <a:pPr algn="ctr"/>
            <a:r>
              <a:rPr lang="en-US" sz="3000" b="1" dirty="0" smtClean="0">
                <a:solidFill>
                  <a:srgbClr val="282828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Agent’s bank</a:t>
            </a:r>
            <a:endParaRPr lang="en-US" sz="3000" b="1" dirty="0">
              <a:solidFill>
                <a:srgbClr val="282828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13012" y="4009627"/>
            <a:ext cx="3168998" cy="127727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kumimoji="0" lang="en-US" sz="2600" b="0" i="0" u="none" strike="noStrike" cap="none" spc="0" normalizeH="0" baseline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Mama walks in to WU agent and fills out the form</a:t>
            </a:r>
            <a:endParaRPr kumimoji="0" lang="en-US" sz="2600" b="0" i="0" u="none" strike="noStrike" cap="none" spc="0" normalizeH="0" dirty="0" smtClean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389225" y="3578702"/>
            <a:ext cx="3168998" cy="87716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14350" indent="-514350">
              <a:buAutoNum type="arabicParenR" startAt="2"/>
            </a:pPr>
            <a:r>
              <a:rPr kumimoji="0" lang="en-US" sz="2600" b="0" i="0" u="none" strike="noStrike" cap="none" spc="0" normalizeH="0" baseline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Agent charges mama </a:t>
            </a:r>
            <a:r>
              <a:rPr lang="en-US" dirty="0" smtClean="0"/>
              <a:t>£10 fee.</a:t>
            </a:r>
            <a:r>
              <a:rPr kumimoji="0" lang="en-US" sz="2600" b="0" i="0" u="none" strike="noStrike" cap="none" spc="0" normalizeH="0" baseline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 </a:t>
            </a:r>
            <a:endParaRPr kumimoji="0" lang="en-US" sz="2600" b="0" i="0" u="none" strike="noStrike" cap="none" spc="0" normalizeH="0" dirty="0" smtClean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01104" y="3629571"/>
            <a:ext cx="4083588" cy="207749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14350" indent="-514350">
              <a:buAutoNum type="arabicParenR" startAt="3"/>
            </a:pPr>
            <a:r>
              <a:rPr kumimoji="0" lang="en-US" sz="2600" b="0" i="0" u="none" strike="noStrike" cap="none" spc="0" normalizeH="0" baseline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Agent types this info to the</a:t>
            </a:r>
            <a:r>
              <a:rPr kumimoji="0" lang="en-US" sz="2600" b="0" i="0" u="none" strike="noStrike" cap="none" spc="0" normalizeH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 WU central system, and the transaction is assigned a control number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341315" y="7109929"/>
            <a:ext cx="4083588" cy="207749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kumimoji="0" lang="en-US" sz="2600" b="0" i="0" u="none" strike="noStrike" cap="none" spc="0" normalizeH="0" baseline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4) Agent types the info</a:t>
            </a:r>
            <a:r>
              <a:rPr kumimoji="0" lang="en-US" sz="2600" b="0" i="0" u="none" strike="noStrike" cap="none" spc="0" normalizeH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 </a:t>
            </a:r>
            <a:r>
              <a:rPr kumimoji="0" lang="en-US" sz="2600" b="0" i="0" u="none" strike="noStrike" cap="none" spc="0" normalizeH="0" baseline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the</a:t>
            </a:r>
            <a:r>
              <a:rPr kumimoji="0" lang="en-US" sz="2600" b="0" i="0" u="none" strike="noStrike" cap="none" spc="0" normalizeH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 WU central system, and then mama’s transaction is assigned a control number (MTCN)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510992" y="10009139"/>
            <a:ext cx="4301545" cy="167738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5) </a:t>
            </a:r>
            <a:r>
              <a:rPr kumimoji="0" lang="en-US" sz="2600" b="0" i="0" u="none" strike="noStrike" cap="none" spc="0" normalizeH="0" baseline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Mama texts the </a:t>
            </a:r>
            <a:r>
              <a:rPr kumimoji="0" lang="en-US" sz="2600" b="0" i="0" u="none" strike="noStrike" cap="none" spc="0" normalizeH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MTCN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to Papa, so her family can pick up the money from the agent in Africa.</a:t>
            </a:r>
            <a:endParaRPr kumimoji="0" lang="en-US" sz="2600" b="0" i="0" u="none" strike="noStrike" cap="none" spc="0" normalizeH="0" dirty="0" smtClean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017795" y="10847830"/>
            <a:ext cx="4673221" cy="127727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6) </a:t>
            </a:r>
            <a:r>
              <a:rPr kumimoji="0" lang="en-US" sz="2600" b="0" i="0" u="none" strike="noStrike" cap="none" spc="0" normalizeH="0" baseline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Papa receives the MTCN,</a:t>
            </a:r>
            <a:r>
              <a:rPr kumimoji="0" lang="en-US" sz="2600" b="0" i="0" u="none" strike="noStrike" cap="none" spc="0" normalizeH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 and walks in to the WU agent in Africa to claim the money.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964851" y="3965058"/>
            <a:ext cx="7650728" cy="127727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8) If MTCN number is confirmed, agent ‘advances’ his own funds to fulfill the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transaction. </a:t>
            </a:r>
            <a:r>
              <a:rPr kumimoji="0" lang="en-US" sz="2600" b="0" i="0" u="none" strike="noStrike" cap="none" spc="0" normalizeH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At end of day, central WU credits agent’s account.</a:t>
            </a:r>
            <a:endParaRPr kumimoji="0" lang="en-US" sz="2600" b="0" i="0" u="none" strike="noStrike" cap="none" spc="0" normalizeH="0" dirty="0" smtClean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000406" y="6953164"/>
            <a:ext cx="3033897" cy="167738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7) WU agent checks the MTCN number in the WU central system.</a:t>
            </a:r>
            <a:endParaRPr kumimoji="0" lang="en-US" sz="2600" b="0" i="0" u="none" strike="noStrike" cap="none" spc="0" normalizeH="0" dirty="0" smtClean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alphaModFix amt="5000"/>
          </a:blip>
          <a:stretch>
            <a:fillRect/>
          </a:stretch>
        </p:blipFill>
        <p:spPr>
          <a:xfrm>
            <a:off x="15243137" y="3980922"/>
            <a:ext cx="7491833" cy="806597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1171483" y="6253335"/>
            <a:ext cx="2431673" cy="287771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9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 WU agent 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could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charge Papa </a:t>
            </a:r>
            <a:r>
              <a:rPr lang="en-US" dirty="0" smtClean="0"/>
              <a:t>£5 fee + exchange rate spread. WU agent earns from forex.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142874" y="9810204"/>
            <a:ext cx="4275926" cy="127727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10) Papa and kids spend the money on food and tuition fees, etc.</a:t>
            </a:r>
          </a:p>
        </p:txBody>
      </p:sp>
    </p:spTree>
    <p:extLst>
      <p:ext uri="{BB962C8B-B14F-4D97-AF65-F5344CB8AC3E}">
        <p14:creationId xmlns:p14="http://schemas.microsoft.com/office/powerpoint/2010/main" val="208082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8798533">
            <a:off x="4748124" y="6745029"/>
            <a:ext cx="12322339" cy="1977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212" y="515928"/>
            <a:ext cx="16482720" cy="2176835"/>
          </a:xfrm>
        </p:spPr>
        <p:txBody>
          <a:bodyPr/>
          <a:lstStyle/>
          <a:p>
            <a:r>
              <a:rPr lang="en-US" dirty="0" smtClean="0"/>
              <a:t>Approach comparison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1600" y="867745"/>
            <a:ext cx="5537200" cy="147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790215" y="2375512"/>
            <a:ext cx="2374829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b="1" smtClean="0">
                <a:latin typeface="Arial" charset="0"/>
                <a:ea typeface="Arial" charset="0"/>
                <a:cs typeface="Arial" charset="0"/>
              </a:rPr>
              <a:t>Mobile</a:t>
            </a:r>
            <a:endParaRPr kumimoji="0" lang="en-US" sz="4400" b="1" i="0" u="none" strike="noStrike" cap="none" spc="0" normalizeH="0" baseline="0" dirty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12" y="5052572"/>
            <a:ext cx="2251857" cy="307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1451" y="8915627"/>
            <a:ext cx="3215822" cy="24491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6207" y="8161574"/>
            <a:ext cx="2971800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4400" b="1" smtClean="0">
                <a:latin typeface="Arial" charset="0"/>
                <a:ea typeface="Arial" charset="0"/>
                <a:cs typeface="Arial" charset="0"/>
              </a:rPr>
              <a:t>ender</a:t>
            </a:r>
            <a:endParaRPr kumimoji="0" lang="en-US" sz="4400" b="1" i="0" u="none" strike="noStrike" cap="none" spc="0" normalizeH="0" baseline="0" dirty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16679" y="11371050"/>
            <a:ext cx="2971800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b="1" dirty="0" smtClean="0">
                <a:latin typeface="Arial" charset="0"/>
                <a:ea typeface="Arial" charset="0"/>
                <a:cs typeface="Arial" charset="0"/>
              </a:rPr>
              <a:t>Receiver</a:t>
            </a:r>
            <a:endParaRPr kumimoji="0" lang="en-US" sz="4400" b="1" i="0" u="none" strike="noStrike" cap="none" spc="0" normalizeH="0" baseline="0" dirty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3636" y="6330165"/>
            <a:ext cx="2016579" cy="20165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326090" y="7909324"/>
            <a:ext cx="3106060" cy="63094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Agent </a:t>
            </a:r>
            <a:r>
              <a:rPr lang="en-US" sz="3600" b="1" smtClean="0">
                <a:latin typeface="Arial" charset="0"/>
                <a:ea typeface="Arial" charset="0"/>
                <a:cs typeface="Arial" charset="0"/>
              </a:rPr>
              <a:t>(Africa)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47261" y="7951174"/>
            <a:ext cx="2971800" cy="216982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Central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Computer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System</a:t>
            </a:r>
            <a:endParaRPr lang="en-US" sz="3600" b="1" dirty="0">
              <a:solidFill>
                <a:srgbClr val="282828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(Clearinghouse)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6"/>
          <a:srcRect t="20096" b="20957"/>
          <a:stretch/>
        </p:blipFill>
        <p:spPr>
          <a:xfrm>
            <a:off x="9447589" y="5788869"/>
            <a:ext cx="3774622" cy="222504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1847566" y="2359786"/>
            <a:ext cx="8573154" cy="5949457"/>
          </a:xfrm>
          <a:prstGeom prst="rect">
            <a:avLst/>
          </a:prstGeom>
        </p:spPr>
      </p:pic>
      <p:sp>
        <p:nvSpPr>
          <p:cNvPr id="27" name="Cloud 26"/>
          <p:cNvSpPr/>
          <p:nvPr/>
        </p:nvSpPr>
        <p:spPr>
          <a:xfrm>
            <a:off x="15797202" y="5305877"/>
            <a:ext cx="2767751" cy="1308942"/>
          </a:xfrm>
          <a:prstGeom prst="cloud">
            <a:avLst/>
          </a:prstGeom>
          <a:solidFill>
            <a:srgbClr val="DCDEE0"/>
          </a:solidFill>
          <a:ln w="3175">
            <a:miter lim="400000"/>
          </a:ln>
        </p:spPr>
        <p:txBody>
          <a:bodyPr lIns="38100" tIns="38100" rIns="38100" bIns="38100" rtlCol="0" anchor="ctr"/>
          <a:lstStyle/>
          <a:p>
            <a:pPr algn="ctr"/>
            <a:r>
              <a:rPr lang="en-US" sz="3000" b="1" dirty="0" smtClean="0">
                <a:solidFill>
                  <a:srgbClr val="282828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Agent’s bank</a:t>
            </a:r>
            <a:endParaRPr lang="en-US" sz="3000" b="1" dirty="0">
              <a:solidFill>
                <a:srgbClr val="282828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13012" y="4009627"/>
            <a:ext cx="3168998" cy="127727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kumimoji="0" lang="en-US" sz="2600" b="0" i="0" u="none" strike="noStrike" cap="none" spc="0" normalizeH="0" baseline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Mama uses the</a:t>
            </a:r>
            <a:r>
              <a:rPr kumimoji="0" lang="en-US" sz="2600" b="0" i="0" u="none" strike="noStrike" cap="none" spc="0" normalizeH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 WU app and fills out info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153374" y="4111487"/>
            <a:ext cx="3456136" cy="167738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14350" indent="-514350">
              <a:buAutoNum type="arabicParenR" startAt="2"/>
            </a:pPr>
            <a:r>
              <a:rPr kumimoji="0" lang="en-US" sz="2600" b="0" i="0" u="none" strike="noStrike" cap="none" spc="0" normalizeH="0" baseline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The app charges a </a:t>
            </a:r>
            <a:r>
              <a:rPr lang="en-US" dirty="0" smtClean="0"/>
              <a:t>£10 fee, and gives her a control number (MTCN)</a:t>
            </a:r>
            <a:r>
              <a:rPr kumimoji="0" lang="en-US" sz="2600" b="0" i="0" u="none" strike="noStrike" cap="none" spc="0" normalizeH="0" baseline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 </a:t>
            </a:r>
            <a:endParaRPr kumimoji="0" lang="en-US" sz="2600" b="0" i="0" u="none" strike="noStrike" cap="none" spc="0" normalizeH="0" dirty="0" smtClean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87585" y="8030504"/>
            <a:ext cx="4083588" cy="167738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3) </a:t>
            </a:r>
            <a:r>
              <a:rPr kumimoji="0" lang="en-US" sz="2600" b="0" i="0" u="none" strike="noStrike" cap="none" spc="0" normalizeH="0" baseline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Mama texts the </a:t>
            </a:r>
            <a:r>
              <a:rPr kumimoji="0" lang="en-US" sz="2600" b="0" i="0" u="none" strike="noStrike" cap="none" spc="0" normalizeH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MTCN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to Papa, so her family can pick up the money from the agent in Africa.</a:t>
            </a:r>
            <a:endParaRPr kumimoji="0" lang="en-US" sz="2600" b="0" i="0" u="none" strike="noStrike" cap="none" spc="0" normalizeH="0" dirty="0" smtClean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017795" y="10847830"/>
            <a:ext cx="4673221" cy="127727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4) </a:t>
            </a:r>
            <a:r>
              <a:rPr kumimoji="0" lang="en-US" sz="2600" b="0" i="0" u="none" strike="noStrike" cap="none" spc="0" normalizeH="0" baseline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Papa receives the MTCN,</a:t>
            </a:r>
            <a:r>
              <a:rPr kumimoji="0" lang="en-US" sz="2600" b="0" i="0" u="none" strike="noStrike" cap="none" spc="0" normalizeH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 and walks in to the WU agent in Africa to claim the money.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952428" y="4490392"/>
            <a:ext cx="7240310" cy="47705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.</a:t>
            </a:r>
            <a:endParaRPr kumimoji="0" lang="en-US" sz="2600" b="0" i="0" u="none" strike="noStrike" cap="none" spc="0" normalizeH="0" dirty="0" smtClean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000406" y="6953164"/>
            <a:ext cx="3033897" cy="167738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5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WU agent checks the MTCN number in the WU central system.</a:t>
            </a:r>
            <a:endParaRPr kumimoji="0" lang="en-US" sz="2600" b="0" i="0" u="none" strike="noStrike" cap="none" spc="0" normalizeH="0" dirty="0" smtClean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alphaModFix amt="5000"/>
          </a:blip>
          <a:stretch>
            <a:fillRect/>
          </a:stretch>
        </p:blipFill>
        <p:spPr>
          <a:xfrm>
            <a:off x="15243137" y="3980922"/>
            <a:ext cx="7491833" cy="806597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1171483" y="6253335"/>
            <a:ext cx="2431673" cy="287771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7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WU agent 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could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charge Papa </a:t>
            </a:r>
            <a:r>
              <a:rPr lang="en-US" dirty="0" smtClean="0"/>
              <a:t>£5 fee + exchange rate spread. WU agent earns from forex.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142874" y="9810204"/>
            <a:ext cx="4275926" cy="127727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8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Papa and kids spend the money on food and tuition fees, etc.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64851" y="3965058"/>
            <a:ext cx="7650728" cy="127727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6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If MTCN number is confirmed, agent ‘advances’ his own funds to fulfill the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transaction. </a:t>
            </a:r>
            <a:r>
              <a:rPr kumimoji="0" lang="en-US" sz="2600" b="0" i="0" u="none" strike="noStrike" cap="none" spc="0" normalizeH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At end of day, central WU credits agent’s account.</a:t>
            </a:r>
            <a:endParaRPr kumimoji="0" lang="en-US" sz="2600" b="0" i="0" u="none" strike="noStrike" cap="none" spc="0" normalizeH="0" dirty="0" smtClean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7882134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2377" y="5901752"/>
            <a:ext cx="3721100" cy="21844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8798533">
            <a:off x="4748124" y="6745029"/>
            <a:ext cx="12322339" cy="1977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212" y="515928"/>
            <a:ext cx="16482720" cy="2176835"/>
          </a:xfrm>
        </p:spPr>
        <p:txBody>
          <a:bodyPr/>
          <a:lstStyle/>
          <a:p>
            <a:r>
              <a:rPr lang="en-US" dirty="0" smtClean="0"/>
              <a:t>Approach comparison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12" y="5052572"/>
            <a:ext cx="2251857" cy="307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4821451" y="8915627"/>
            <a:ext cx="3215822" cy="24491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6207" y="8161574"/>
            <a:ext cx="2971800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b="1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4400" b="1" smtClean="0">
                <a:latin typeface="Arial" charset="0"/>
                <a:ea typeface="Arial" charset="0"/>
                <a:cs typeface="Arial" charset="0"/>
              </a:rPr>
              <a:t>ender</a:t>
            </a:r>
            <a:endParaRPr kumimoji="0" lang="en-US" sz="4400" b="1" i="0" u="none" strike="noStrike" cap="none" spc="0" normalizeH="0" baseline="0" dirty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16679" y="11371050"/>
            <a:ext cx="2971800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</a:rPr>
              <a:t>Receiver</a:t>
            </a:r>
            <a:endParaRPr kumimoji="0" lang="en-US" sz="4400" b="1" i="0" u="none" strike="noStrike" cap="none" spc="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47261" y="8166617"/>
            <a:ext cx="2971800" cy="17389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Central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Computer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 smtClean="0">
                <a:solidFill>
                  <a:srgbClr val="282828"/>
                </a:solidFill>
                <a:latin typeface="Arial" charset="0"/>
                <a:ea typeface="Arial" charset="0"/>
                <a:cs typeface="Arial" charset="0"/>
              </a:rPr>
              <a:t>System</a:t>
            </a:r>
            <a:endParaRPr lang="en-US" sz="2800" b="1" dirty="0" smtClean="0">
              <a:solidFill>
                <a:srgbClr val="282828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alphaModFix amt="5000"/>
          </a:blip>
          <a:stretch>
            <a:fillRect/>
          </a:stretch>
        </p:blipFill>
        <p:spPr>
          <a:xfrm>
            <a:off x="1900499" y="2476148"/>
            <a:ext cx="8573154" cy="594945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12316" y="4015169"/>
            <a:ext cx="4341040" cy="127727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14350" marR="0" indent="-5143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kumimoji="0" lang="en-US" sz="2600" b="0" i="0" u="none" strike="noStrike" cap="none" spc="0" normalizeH="0" baseline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Mama receives</a:t>
            </a:r>
            <a:r>
              <a:rPr kumimoji="0" lang="en-US" sz="2600" b="0" i="0" u="none" strike="noStrike" cap="none" spc="0" normalizeH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 a text from </a:t>
            </a:r>
            <a:r>
              <a:rPr kumimoji="0" lang="en-US" sz="2600" b="0" i="0" u="none" strike="noStrike" cap="none" spc="0" normalizeH="0" dirty="0" err="1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mojambo.co.uk</a:t>
            </a:r>
            <a:r>
              <a:rPr kumimoji="0" lang="en-US" sz="2600" b="0" i="0" u="none" strike="noStrike" cap="none" spc="0" normalizeH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 and fills out info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263630" y="6614848"/>
            <a:ext cx="4033534" cy="24776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14350" indent="-514350">
              <a:buAutoNum type="arabicParenR" startAt="2"/>
            </a:pPr>
            <a:r>
              <a:rPr kumimoji="0" lang="en-US" sz="2600" b="0" i="0" u="none" strike="noStrike" cap="none" spc="0" normalizeH="0" baseline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There</a:t>
            </a:r>
            <a:r>
              <a:rPr kumimoji="0" lang="en-US" sz="2600" b="0" i="0" u="none" strike="noStrike" cap="none" spc="0" normalizeH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 are no fees when paying by debit card</a:t>
            </a:r>
            <a:r>
              <a:rPr lang="en-US" dirty="0"/>
              <a:t> </a:t>
            </a:r>
            <a:r>
              <a:rPr lang="en-US" dirty="0" smtClean="0"/>
              <a:t>/ bank account (5% for credit card), and information is sent to </a:t>
            </a:r>
            <a:r>
              <a:rPr lang="en-US" dirty="0" err="1" smtClean="0"/>
              <a:t>MoJambo</a:t>
            </a:r>
            <a:r>
              <a:rPr lang="en-US" dirty="0" smtClean="0"/>
              <a:t> system.</a:t>
            </a:r>
            <a:endParaRPr kumimoji="0" lang="en-US" sz="2600" b="0" i="0" u="none" strike="noStrike" cap="none" spc="0" normalizeH="0" dirty="0" smtClean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498262" y="3937622"/>
            <a:ext cx="5860993" cy="127727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3) </a:t>
            </a:r>
            <a:r>
              <a:rPr kumimoji="0" lang="en-US" sz="2600" b="0" i="0" u="none" strike="noStrike" cap="none" spc="0" normalizeH="0" baseline="0" dirty="0" err="1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Mojambo</a:t>
            </a:r>
            <a:r>
              <a:rPr kumimoji="0" lang="en-US" sz="2600" b="0" i="0" u="none" strike="noStrike" cap="none" spc="0" normalizeH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 sends the money directly to the school using a predetermined exchange rate, set in step 1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alphaModFix amt="5000"/>
          </a:blip>
          <a:stretch>
            <a:fillRect/>
          </a:stretch>
        </p:blipFill>
        <p:spPr>
          <a:xfrm>
            <a:off x="15522663" y="3674888"/>
            <a:ext cx="7491833" cy="806597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8558446" y="9036086"/>
            <a:ext cx="4275926" cy="87716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4) Papa receives a text that the tuition has been paid.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291" y="685879"/>
            <a:ext cx="5590439" cy="190312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151" y="6459755"/>
            <a:ext cx="4460122" cy="151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7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212" y="515928"/>
            <a:ext cx="18384668" cy="217683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Approach comparison matrix</a:t>
            </a:r>
            <a:endParaRPr lang="en-US" dirty="0"/>
          </a:p>
        </p:txBody>
      </p:sp>
      <p:graphicFrame>
        <p:nvGraphicFramePr>
          <p:cNvPr id="19" name="Table 217"/>
          <p:cNvGraphicFramePr/>
          <p:nvPr>
            <p:extLst>
              <p:ext uri="{D42A27DB-BD31-4B8C-83A1-F6EECF244321}">
                <p14:modId xmlns:p14="http://schemas.microsoft.com/office/powerpoint/2010/main" val="1010798277"/>
              </p:ext>
            </p:extLst>
          </p:nvPr>
        </p:nvGraphicFramePr>
        <p:xfrm>
          <a:off x="2283294" y="3340786"/>
          <a:ext cx="17467746" cy="3879848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7836066"/>
                <a:gridCol w="3992880"/>
                <a:gridCol w="2682240"/>
                <a:gridCol w="2956560"/>
              </a:tblGrid>
              <a:tr h="1474787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endParaRPr sz="3500" b="1" dirty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  <a:cs typeface="Arial" charset="0"/>
                        <a:sym typeface="Signika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900" b="1" dirty="0" smtClean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Signika"/>
                        </a:rPr>
                        <a:t>Total</a:t>
                      </a:r>
                      <a:r>
                        <a:rPr lang="en-US" sz="2900" b="1" baseline="0" dirty="0" smtClean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Signika"/>
                        </a:rPr>
                        <a:t> </a:t>
                      </a:r>
                      <a:r>
                        <a:rPr lang="en-US" sz="2900" b="1" dirty="0" smtClean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Signika"/>
                        </a:rPr>
                        <a:t>Fees</a:t>
                      </a:r>
                    </a:p>
                    <a:p>
                      <a:pPr>
                        <a:lnSpc>
                          <a:spcPct val="90000"/>
                        </a:lnSpc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900" b="1" dirty="0" smtClean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Signika"/>
                        </a:rPr>
                        <a:t>(sender +</a:t>
                      </a:r>
                      <a:r>
                        <a:rPr lang="en-US" sz="2900" b="1" baseline="0" dirty="0" smtClean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Signika"/>
                        </a:rPr>
                        <a:t> recipient)</a:t>
                      </a:r>
                      <a:endParaRPr sz="2900" b="1" dirty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  <a:cs typeface="Arial" charset="0"/>
                        <a:sym typeface="Signika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  <a:miter lim="400000"/>
                    </a:lnB>
                    <a:solidFill>
                      <a:srgbClr val="00C6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900" b="1" dirty="0" smtClean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Signika"/>
                        </a:rPr>
                        <a:t>Total time to recipient</a:t>
                      </a:r>
                      <a:endParaRPr sz="2900" b="1" dirty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  <a:cs typeface="Arial" charset="0"/>
                        <a:sym typeface="Signika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  <a:miter lim="400000"/>
                    </a:lnB>
                    <a:solidFill>
                      <a:srgbClr val="00C6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900" b="1" dirty="0" smtClean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Signika"/>
                        </a:rPr>
                        <a:t># of counterparties</a:t>
                      </a:r>
                      <a:endParaRPr sz="2900" b="1" dirty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  <a:cs typeface="Arial" charset="0"/>
                        <a:sym typeface="Signika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miter lim="400000"/>
                    </a:lnB>
                    <a:solidFill>
                      <a:srgbClr val="00C635"/>
                    </a:solidFill>
                  </a:tcPr>
                </a:tc>
              </a:tr>
              <a:tr h="801687">
                <a:tc>
                  <a:txBody>
                    <a:bodyPr/>
                    <a:lstStyle/>
                    <a:p>
                      <a:pPr algn="l"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200" b="0" baseline="0" dirty="0" smtClean="0">
                          <a:solidFill>
                            <a:srgbClr val="727574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PT Sans"/>
                        </a:rPr>
                        <a:t>   Bank-to-bank transfer</a:t>
                      </a:r>
                      <a:endParaRPr sz="3200" b="1" dirty="0">
                        <a:solidFill>
                          <a:srgbClr val="727574"/>
                        </a:solidFill>
                        <a:latin typeface="Arial" charset="0"/>
                        <a:ea typeface="Arial" charset="0"/>
                        <a:cs typeface="Arial" charset="0"/>
                        <a:sym typeface="PT Sans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300" cap="none" spc="0">
                          <a:solidFill>
                            <a:srgbClr val="282828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defRPr>
                      </a:pPr>
                      <a:r>
                        <a:rPr lang="en-US" dirty="0" smtClean="0"/>
                        <a:t>£40</a:t>
                      </a:r>
                      <a:endParaRPr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300" cap="none" spc="0">
                          <a:solidFill>
                            <a:srgbClr val="282828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defRPr>
                      </a:pPr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14 days</a:t>
                      </a:r>
                      <a:endParaRPr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300" cap="none" spc="0">
                          <a:solidFill>
                            <a:srgbClr val="282828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defRPr>
                      </a:pPr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3-4</a:t>
                      </a:r>
                      <a:endParaRPr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miter lim="4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01687">
                <a:tc>
                  <a:txBody>
                    <a:bodyPr/>
                    <a:lstStyle/>
                    <a:p>
                      <a:pPr algn="l"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200" dirty="0" smtClean="0">
                          <a:solidFill>
                            <a:srgbClr val="727574"/>
                          </a:solidFill>
                          <a:latin typeface="Arial" charset="0"/>
                          <a:ea typeface="Arial" charset="0"/>
                          <a:cs typeface="Arial" charset="0"/>
                          <a:sym typeface="PT Sans"/>
                        </a:rPr>
                        <a:t>   Western Union</a:t>
                      </a:r>
                      <a:endParaRPr sz="3200" dirty="0">
                        <a:solidFill>
                          <a:srgbClr val="727574"/>
                        </a:solidFill>
                        <a:latin typeface="Arial" charset="0"/>
                        <a:ea typeface="Arial" charset="0"/>
                        <a:cs typeface="Arial" charset="0"/>
                        <a:sym typeface="PT Sans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2300" cap="none" spc="0">
                          <a:solidFill>
                            <a:srgbClr val="282828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defRPr>
                      </a:pPr>
                      <a:r>
                        <a:rPr lang="en-US" dirty="0" smtClean="0"/>
                        <a:t>£15</a:t>
                      </a:r>
                      <a:endParaRPr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2300" cap="none" spc="0">
                          <a:solidFill>
                            <a:srgbClr val="282828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defRPr>
                      </a:pPr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 day</a:t>
                      </a:r>
                      <a:endParaRPr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0">
                      <a:noFill/>
                      <a:miter lim="400000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2300" cap="none" spc="0">
                          <a:solidFill>
                            <a:srgbClr val="282828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defRPr>
                      </a:pPr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3-5</a:t>
                      </a:r>
                      <a:endParaRPr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801687">
                <a:tc>
                  <a:txBody>
                    <a:bodyPr/>
                    <a:lstStyle/>
                    <a:p>
                      <a:pPr algn="l">
                        <a:defRPr b="0" cap="none" spc="0">
                          <a:solidFill>
                            <a:srgbClr val="000000"/>
                          </a:solidFill>
                        </a:defRPr>
                      </a:pPr>
                      <a:endParaRPr sz="3200" dirty="0">
                        <a:solidFill>
                          <a:srgbClr val="727574"/>
                        </a:solidFill>
                        <a:latin typeface="Arial" charset="0"/>
                        <a:ea typeface="Arial" charset="0"/>
                        <a:cs typeface="Arial" charset="0"/>
                        <a:sym typeface="PT Sans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300" cap="none" spc="0">
                          <a:solidFill>
                            <a:srgbClr val="282828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defRPr>
                      </a:pPr>
                      <a:r>
                        <a:rPr lang="en-US" dirty="0" smtClean="0"/>
                        <a:t>£0</a:t>
                      </a:r>
                      <a:endParaRPr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300" cap="none" spc="0">
                          <a:solidFill>
                            <a:srgbClr val="282828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defRPr>
                      </a:pPr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10 mins</a:t>
                      </a:r>
                      <a:endParaRPr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  <a:miter lim="4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2300" cap="none" spc="0">
                          <a:solidFill>
                            <a:srgbClr val="282828"/>
                          </a:solidFill>
                          <a:latin typeface="PT Sans"/>
                          <a:ea typeface="PT Sans"/>
                          <a:cs typeface="PT Sans"/>
                          <a:sym typeface="PT Sans"/>
                        </a:defRPr>
                      </a:pPr>
                      <a:r>
                        <a:rPr lang="en-US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endParaRPr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394" y="6457435"/>
            <a:ext cx="1892808" cy="7327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4240" y="8183986"/>
            <a:ext cx="14989681" cy="155427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Less counterparties imply less operational costs</a:t>
            </a:r>
            <a:endParaRPr lang="en-US" sz="4800" dirty="0">
              <a:latin typeface="Arial" charset="0"/>
              <a:ea typeface="Arial" charset="0"/>
              <a:cs typeface="Arial" charset="0"/>
            </a:endParaRP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4800" i="0" u="none" strike="noStrike" cap="none" spc="0" normalizeH="0" baseline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Benefits</a:t>
            </a:r>
            <a:r>
              <a:rPr kumimoji="0" lang="en-US" sz="4800" i="0" u="none" strike="noStrike" cap="none" spc="0" normalizeH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 to the model are shared with the customers</a:t>
            </a:r>
            <a:endParaRPr kumimoji="0" lang="en-US" sz="4800" i="0" u="none" strike="noStrike" cap="none" spc="0" normalizeH="0" baseline="0" dirty="0" smtClean="0">
              <a:ln>
                <a:noFill/>
              </a:ln>
              <a:solidFill>
                <a:srgbClr val="727574"/>
              </a:solidFill>
              <a:effectLst/>
              <a:uFillTx/>
              <a:latin typeface="Arial" charset="0"/>
              <a:ea typeface="Arial" charset="0"/>
              <a:cs typeface="Arial" charset="0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5118394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120" y="515926"/>
            <a:ext cx="16482720" cy="2176835"/>
          </a:xfrm>
        </p:spPr>
        <p:txBody>
          <a:bodyPr>
            <a:normAutofit/>
          </a:bodyPr>
          <a:lstStyle/>
          <a:p>
            <a:r>
              <a:rPr lang="en-US" dirty="0" smtClean="0"/>
              <a:t>Revenue stream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6880" y="2703282"/>
            <a:ext cx="20937462" cy="9610638"/>
          </a:xfrm>
        </p:spPr>
        <p:txBody>
          <a:bodyPr>
            <a:normAutofit fontScale="925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6000" b="1" dirty="0" smtClean="0">
                <a:solidFill>
                  <a:srgbClr val="B900EA"/>
                </a:solidFill>
              </a:rPr>
              <a:t>Important: </a:t>
            </a:r>
            <a:r>
              <a:rPr lang="en-US" sz="6000" dirty="0" smtClean="0"/>
              <a:t>Tuition fee remittances are </a:t>
            </a:r>
            <a:r>
              <a:rPr lang="en-US" sz="6000" b="1" dirty="0" smtClean="0">
                <a:solidFill>
                  <a:srgbClr val="00CB00"/>
                </a:solidFill>
                <a:latin typeface="Courier New" charset="0"/>
                <a:ea typeface="Courier New" charset="0"/>
                <a:cs typeface="Courier New" charset="0"/>
              </a:rPr>
              <a:t>seasonal.</a:t>
            </a:r>
            <a:r>
              <a:rPr lang="en-US" sz="6000" dirty="0" smtClean="0"/>
              <a:t>  Heaviest cash flow in </a:t>
            </a:r>
            <a:r>
              <a:rPr lang="en-US" sz="8000" dirty="0" smtClean="0">
                <a:solidFill>
                  <a:srgbClr val="B900EA"/>
                </a:solidFill>
              </a:rPr>
              <a:t>August </a:t>
            </a:r>
            <a:r>
              <a:rPr lang="mr-IN" sz="8000" dirty="0" smtClean="0">
                <a:solidFill>
                  <a:srgbClr val="B900EA"/>
                </a:solidFill>
              </a:rPr>
              <a:t>–</a:t>
            </a:r>
            <a:r>
              <a:rPr lang="en-US" sz="8000" dirty="0" smtClean="0">
                <a:solidFill>
                  <a:srgbClr val="B900EA"/>
                </a:solidFill>
              </a:rPr>
              <a:t> September </a:t>
            </a:r>
            <a:r>
              <a:rPr lang="en-US" sz="6000" dirty="0" smtClean="0"/>
              <a:t>(start of school year is October), and </a:t>
            </a:r>
            <a:r>
              <a:rPr lang="en-US" sz="6600" dirty="0" smtClean="0">
                <a:solidFill>
                  <a:srgbClr val="00CB00"/>
                </a:solidFill>
              </a:rPr>
              <a:t>January</a:t>
            </a:r>
            <a:r>
              <a:rPr lang="en-US" sz="6000" dirty="0" smtClean="0"/>
              <a:t> (2</a:t>
            </a:r>
            <a:r>
              <a:rPr lang="en-US" sz="6000" baseline="30000" dirty="0" smtClean="0"/>
              <a:t>nd</a:t>
            </a:r>
            <a:r>
              <a:rPr lang="en-US" sz="6000" dirty="0" smtClean="0"/>
              <a:t> semester enrolment).</a:t>
            </a:r>
          </a:p>
          <a:p>
            <a:pPr marL="457200" indent="-457200">
              <a:buFont typeface="Arial" charset="0"/>
              <a:buChar char="•"/>
            </a:pPr>
            <a:endParaRPr lang="en-US" sz="66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6600" b="1" dirty="0" smtClean="0"/>
              <a:t>Revenue is derived from</a:t>
            </a:r>
            <a:r>
              <a:rPr lang="en-US" sz="6600" dirty="0" smtClean="0"/>
              <a:t>:</a:t>
            </a:r>
          </a:p>
          <a:p>
            <a:pPr marL="1143000" lvl="4" indent="-1143000">
              <a:buFont typeface="+mj-lt"/>
              <a:buAutoNum type="arabicPeriod"/>
            </a:pPr>
            <a:r>
              <a:rPr lang="en-US" sz="6600" dirty="0" smtClean="0"/>
              <a:t>Cryptocurrency position (buy/sell)</a:t>
            </a:r>
          </a:p>
          <a:p>
            <a:pPr marL="1143000" lvl="4" indent="-1143000">
              <a:buFont typeface="+mj-lt"/>
              <a:buAutoNum type="arabicPeriod"/>
            </a:pPr>
            <a:r>
              <a:rPr lang="en-US" sz="6600" dirty="0" smtClean="0"/>
              <a:t>Exchange rate spread</a:t>
            </a:r>
          </a:p>
          <a:p>
            <a:pPr marL="1143000" lvl="4" indent="-1143000">
              <a:buFont typeface="+mj-lt"/>
              <a:buAutoNum type="arabicPeriod"/>
            </a:pPr>
            <a:r>
              <a:rPr lang="en-US" sz="6600" dirty="0" smtClean="0"/>
              <a:t>Capital Gains</a:t>
            </a:r>
          </a:p>
          <a:p>
            <a:pPr marL="1143000" lvl="4" indent="-1143000">
              <a:buFont typeface="+mj-lt"/>
              <a:buAutoNum type="arabicPeriod"/>
            </a:pPr>
            <a:r>
              <a:rPr lang="en-US" sz="6600" dirty="0" smtClean="0"/>
              <a:t>Commission on credit card transactions</a:t>
            </a:r>
          </a:p>
          <a:p>
            <a:pPr marL="1143000" lvl="4" indent="-1143000">
              <a:buFont typeface="+mj-lt"/>
              <a:buAutoNum type="arabicPeriod"/>
            </a:pPr>
            <a:r>
              <a:rPr lang="en-US" sz="6600" dirty="0" smtClean="0"/>
              <a:t>Text messaging charges</a:t>
            </a:r>
          </a:p>
        </p:txBody>
      </p:sp>
    </p:spTree>
    <p:extLst>
      <p:ext uri="{BB962C8B-B14F-4D97-AF65-F5344CB8AC3E}">
        <p14:creationId xmlns:p14="http://schemas.microsoft.com/office/powerpoint/2010/main" val="14036322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212" y="515928"/>
            <a:ext cx="18384668" cy="2176835"/>
          </a:xfrm>
        </p:spPr>
        <p:txBody>
          <a:bodyPr>
            <a:normAutofit/>
          </a:bodyPr>
          <a:lstStyle/>
          <a:p>
            <a:r>
              <a:rPr lang="en-US" dirty="0" smtClean="0"/>
              <a:t>Revenue stream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8212" y="2315736"/>
            <a:ext cx="15635691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charset="0"/>
                <a:ea typeface="Courier New" charset="0"/>
                <a:cs typeface="Courier New" charset="0"/>
                <a:sym typeface="PT Sans"/>
              </a:rPr>
              <a:t>Leveraging</a:t>
            </a:r>
            <a:r>
              <a:rPr kumimoji="0" lang="en-US" sz="4400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charset="0"/>
                <a:ea typeface="Courier New" charset="0"/>
                <a:cs typeface="Courier New" charset="0"/>
                <a:sym typeface="PT Sans"/>
              </a:rPr>
              <a:t> the </a:t>
            </a:r>
            <a:r>
              <a:rPr kumimoji="0" lang="en-US" sz="4400" b="1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charset="0"/>
                <a:ea typeface="Courier New" charset="0"/>
                <a:cs typeface="Courier New" charset="0"/>
                <a:sym typeface="PT Sans"/>
              </a:rPr>
              <a:t>s</a:t>
            </a:r>
            <a:r>
              <a:rPr kumimoji="0" lang="en-US" sz="4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charset="0"/>
                <a:ea typeface="Courier New" charset="0"/>
                <a:cs typeface="Courier New" charset="0"/>
                <a:sym typeface="PT Sans"/>
              </a:rPr>
              <a:t>easonality of</a:t>
            </a:r>
            <a:r>
              <a:rPr kumimoji="0" lang="en-US" sz="4400" b="1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charset="0"/>
                <a:ea typeface="Courier New" charset="0"/>
                <a:cs typeface="Courier New" charset="0"/>
                <a:sym typeface="PT Sans"/>
              </a:rPr>
              <a:t> c</a:t>
            </a:r>
            <a:r>
              <a:rPr kumimoji="0" lang="en-US" sz="4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ourier New" charset="0"/>
                <a:ea typeface="Courier New" charset="0"/>
                <a:cs typeface="Courier New" charset="0"/>
                <a:sym typeface="PT Sans"/>
              </a:rPr>
              <a:t>ryptocurrencies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ourier New" charset="0"/>
              <a:ea typeface="Courier New" charset="0"/>
              <a:cs typeface="Courier New" charset="0"/>
              <a:sym typeface="PT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12" y="3688080"/>
            <a:ext cx="12075808" cy="8595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59840" y="4160656"/>
            <a:ext cx="8442960" cy="623247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Chart on the left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 illustrates the 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00CB00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seasonality of cryptocurrency prices</a:t>
            </a:r>
            <a:r>
              <a:rPr kumimoji="0" lang="en-US" sz="4000" b="0" i="0" u="none" strike="noStrike" cap="none" spc="0" normalizeH="0" dirty="0" smtClean="0">
                <a:ln>
                  <a:noFill/>
                </a:ln>
                <a:solidFill>
                  <a:srgbClr val="727574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PT Sans"/>
              </a:rPr>
              <a:t> (e.g. Bitcoin) consistent for the past 6 years.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baseline="0" dirty="0"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b="1" dirty="0" smtClean="0">
                <a:solidFill>
                  <a:srgbClr val="00CB00"/>
                </a:solidFill>
                <a:latin typeface="Courier New" charset="0"/>
                <a:ea typeface="Courier New" charset="0"/>
                <a:cs typeface="Courier New" charset="0"/>
              </a:rPr>
              <a:t>Bull period: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June and December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4000" b="1" dirty="0">
                <a:solidFill>
                  <a:srgbClr val="B900EA"/>
                </a:solidFill>
                <a:latin typeface="Courier New" charset="0"/>
                <a:ea typeface="Courier New" charset="0"/>
                <a:cs typeface="Courier New" charset="0"/>
              </a:rPr>
              <a:t>Bear period:</a:t>
            </a:r>
          </a:p>
          <a:p>
            <a:r>
              <a:rPr lang="en-US" sz="4000" dirty="0">
                <a:latin typeface="Arial" charset="0"/>
                <a:ea typeface="Arial" charset="0"/>
                <a:cs typeface="Arial" charset="0"/>
              </a:rPr>
              <a:t>January and </a:t>
            </a:r>
            <a:r>
              <a:rPr lang="en-US" sz="4000" dirty="0" smtClean="0">
                <a:latin typeface="Arial" charset="0"/>
                <a:ea typeface="Arial" charset="0"/>
                <a:cs typeface="Arial" charset="0"/>
              </a:rPr>
              <a:t>October</a:t>
            </a:r>
            <a:endParaRPr lang="en-US" sz="4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5533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727574"/>
      </a:dk1>
      <a:lt1>
        <a:srgbClr val="750231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Regular"/>
        <a:ea typeface="Montserrat-Regular"/>
        <a:cs typeface="Montserrat-Regular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CDEE0"/>
        </a:solidFill>
        <a:ln w="3175">
          <a:miter lim="400000"/>
        </a:ln>
      </a:spPr>
      <a:bodyPr lIns="38100" tIns="38100" rIns="38100" bIns="38100" anchor="ctr"/>
      <a:lstStyle>
        <a:defPPr algn="ctr">
          <a:defRPr sz="3000">
            <a:solidFill>
              <a:srgbClr val="FFFFFF"/>
            </a:solidFill>
            <a:latin typeface="Helvetica Light"/>
            <a:ea typeface="Helvetica Light"/>
            <a:cs typeface="Helvetica Light"/>
            <a:sym typeface="Helvetica Light"/>
          </a:defRPr>
        </a:defPPr>
      </a:lst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727574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CI REMITSHOP-FinalDraft - ReviewFC_5" id="{9626EAB2-DA87-0142-BED4-716A904828E5}" vid="{F2058605-4074-5A4E-B8FF-96BE74564073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Regular"/>
        <a:ea typeface="Montserrat-Regular"/>
        <a:cs typeface="Montserrat-Regular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727574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Mojambo</Template>
  <TotalTime>407</TotalTime>
  <Words>939</Words>
  <Application>Microsoft Macintosh PowerPoint</Application>
  <PresentationFormat>Custom</PresentationFormat>
  <Paragraphs>155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Courier New</vt:lpstr>
      <vt:lpstr>Helvetica Light</vt:lpstr>
      <vt:lpstr>Helvetica Neue</vt:lpstr>
      <vt:lpstr>Montserrat-Regular</vt:lpstr>
      <vt:lpstr>PT Sans</vt:lpstr>
      <vt:lpstr>Roboto Regular</vt:lpstr>
      <vt:lpstr>Signika</vt:lpstr>
      <vt:lpstr>Arial</vt:lpstr>
      <vt:lpstr>White</vt:lpstr>
      <vt:lpstr>PowerPoint Presentation</vt:lpstr>
      <vt:lpstr>PowerPoint Presentation</vt:lpstr>
      <vt:lpstr>Approach comparison</vt:lpstr>
      <vt:lpstr>Approach comparison</vt:lpstr>
      <vt:lpstr>Approach comparison</vt:lpstr>
      <vt:lpstr>Approach comparison</vt:lpstr>
      <vt:lpstr>Approach comparison matrix</vt:lpstr>
      <vt:lpstr>Revenue stream</vt:lpstr>
      <vt:lpstr>Revenue stream</vt:lpstr>
      <vt:lpstr>Revenue stream</vt:lpstr>
      <vt:lpstr>First trading rule: Buy low, sell high</vt:lpstr>
      <vt:lpstr>Cost</vt:lpstr>
      <vt:lpstr>Staffing requirements</vt:lpstr>
      <vt:lpstr>Contingency plans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Intal, Carla</dc:creator>
  <cp:lastModifiedBy>Intal, Carla</cp:lastModifiedBy>
  <cp:revision>46</cp:revision>
  <dcterms:created xsi:type="dcterms:W3CDTF">2017-10-08T23:22:34Z</dcterms:created>
  <dcterms:modified xsi:type="dcterms:W3CDTF">2017-10-09T06:17:47Z</dcterms:modified>
</cp:coreProperties>
</file>